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298" r:id="rId2"/>
    <p:sldId id="269" r:id="rId3"/>
    <p:sldId id="300" r:id="rId4"/>
    <p:sldId id="299" r:id="rId5"/>
    <p:sldId id="274" r:id="rId6"/>
    <p:sldId id="281" r:id="rId7"/>
    <p:sldId id="278" r:id="rId8"/>
    <p:sldId id="282" r:id="rId9"/>
    <p:sldId id="271" r:id="rId10"/>
    <p:sldId id="272" r:id="rId11"/>
    <p:sldId id="283" r:id="rId12"/>
    <p:sldId id="321" r:id="rId13"/>
    <p:sldId id="302" r:id="rId14"/>
    <p:sldId id="301" r:id="rId15"/>
    <p:sldId id="275" r:id="rId16"/>
    <p:sldId id="323" r:id="rId17"/>
    <p:sldId id="286" r:id="rId18"/>
    <p:sldId id="324" r:id="rId19"/>
    <p:sldId id="313" r:id="rId20"/>
    <p:sldId id="305" r:id="rId21"/>
    <p:sldId id="287" r:id="rId22"/>
    <p:sldId id="288" r:id="rId23"/>
    <p:sldId id="306" r:id="rId24"/>
    <p:sldId id="284" r:id="rId25"/>
    <p:sldId id="285" r:id="rId26"/>
    <p:sldId id="314" r:id="rId27"/>
    <p:sldId id="315" r:id="rId28"/>
    <p:sldId id="296" r:id="rId29"/>
    <p:sldId id="297" r:id="rId30"/>
    <p:sldId id="304" r:id="rId31"/>
    <p:sldId id="322" r:id="rId32"/>
    <p:sldId id="308" r:id="rId33"/>
  </p:sldIdLst>
  <p:sldSz cx="12192000" cy="6858000"/>
  <p:notesSz cx="6858000" cy="9144000"/>
  <p:defaultTextStyle>
    <a:defPPr>
      <a:defRPr lang="da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6A370"/>
    <a:srgbClr val="DEDEBE"/>
    <a:srgbClr val="DAC7B7"/>
    <a:srgbClr val="CDDFBF"/>
    <a:srgbClr val="C2E1D6"/>
    <a:srgbClr val="C1DAE1"/>
    <a:srgbClr val="FCFCFC"/>
    <a:srgbClr val="A5EBFE"/>
    <a:srgbClr val="A7FFE0"/>
    <a:srgbClr val="A1FEA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llemlayout 2 - Markering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llemlayou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Ingen typografi, tabelgit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7AC3CCA-C797-4891-BE02-D94E43425B78}" styleName="Mellemlayou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06" autoAdjust="0"/>
    <p:restoredTop sz="68661" autoAdjust="0"/>
  </p:normalViewPr>
  <p:slideViewPr>
    <p:cSldViewPr snapToGrid="0">
      <p:cViewPr varScale="1">
        <p:scale>
          <a:sx n="43" d="100"/>
          <a:sy n="43" d="100"/>
        </p:scale>
        <p:origin x="156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3" name="Pladsholder til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FDF344-9326-44B5-B4C4-F338FC54FC4F}" type="datetimeFigureOut">
              <a:rPr lang="da-DK" smtClean="0"/>
              <a:t>14-09-2023</a:t>
            </a:fld>
            <a:endParaRPr lang="da-DK"/>
          </a:p>
        </p:txBody>
      </p:sp>
      <p:sp>
        <p:nvSpPr>
          <p:cNvPr id="4" name="Pladsholder til slidebille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a-DK"/>
          </a:p>
        </p:txBody>
      </p:sp>
      <p:sp>
        <p:nvSpPr>
          <p:cNvPr id="5" name="Pladsholder til no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a-DK"/>
              <a:t>Rediger typografien i masterens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925A6B-5DFC-4398-B1F2-E0BE3FAB9CE9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8009017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baseline="0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95120B-F626-4366-A73E-864B3171B7FA}" type="slidenum">
              <a:rPr lang="da-DK" smtClean="0"/>
              <a:t>1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4311113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3F60FD-2C46-4C34-9258-DA6649654AC7}" type="slidenum">
              <a:rPr lang="da-DK" smtClean="0"/>
              <a:t>22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1204117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8.30-9.00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925A6B-5DFC-4398-B1F2-E0BE3FAB9CE9}" type="slidenum">
              <a:rPr lang="da-DK" smtClean="0"/>
              <a:t>23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9637422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3F60FD-2C46-4C34-9258-DA6649654AC7}" type="slidenum">
              <a:rPr lang="da-DK" smtClean="0"/>
              <a:t>24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073095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3F60FD-2C46-4C34-9258-DA6649654AC7}" type="slidenum">
              <a:rPr lang="da-DK" smtClean="0"/>
              <a:t>29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8545048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95120B-F626-4366-A73E-864B3171B7FA}" type="slidenum">
              <a:rPr lang="da-DK" smtClean="0"/>
              <a:t>2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4363608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925A6B-5DFC-4398-B1F2-E0BE3FAB9CE9}" type="slidenum">
              <a:rPr lang="da-DK" smtClean="0"/>
              <a:t>4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413852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925A6B-5DFC-4398-B1F2-E0BE3FAB9CE9}" type="slidenum">
              <a:rPr lang="da-DK" smtClean="0"/>
              <a:t>5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8855726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3F60FD-2C46-4C34-9258-DA6649654AC7}" type="slidenum">
              <a:rPr lang="da-DK" smtClean="0"/>
              <a:t>8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6326005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3F60FD-2C46-4C34-9258-DA6649654AC7}" type="slidenum">
              <a:rPr lang="da-DK" smtClean="0"/>
              <a:t>11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6446328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8.30-9.00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925A6B-5DFC-4398-B1F2-E0BE3FAB9CE9}" type="slidenum">
              <a:rPr lang="da-DK" smtClean="0"/>
              <a:t>14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8062505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8.30-9.00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925A6B-5DFC-4398-B1F2-E0BE3FAB9CE9}" type="slidenum">
              <a:rPr lang="da-DK" smtClean="0"/>
              <a:t>20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5849069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3F60FD-2C46-4C34-9258-DA6649654AC7}" type="slidenum">
              <a:rPr lang="da-DK" smtClean="0"/>
              <a:t>21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818111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a-DK"/>
              <a:t>Klik for at redigere i master</a:t>
            </a:r>
          </a:p>
        </p:txBody>
      </p:sp>
      <p:sp>
        <p:nvSpPr>
          <p:cNvPr id="3" name="Und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/>
              <a:t>Klik for at redigere undertiteltypografien i masteren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669BD-F1DE-4746-8D36-64BA3BCF6B3C}" type="datetimeFigureOut">
              <a:rPr lang="da-DK" smtClean="0"/>
              <a:t>14-09-2023</a:t>
            </a:fld>
            <a:endParaRPr lang="da-DK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E44BD-484A-4712-8BAF-87E89888FD34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2979306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og lodr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i master</a:t>
            </a:r>
          </a:p>
        </p:txBody>
      </p:sp>
      <p:sp>
        <p:nvSpPr>
          <p:cNvPr id="3" name="Pladsholder til lodret tite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a-DK"/>
              <a:t>Rediger typografien i masterens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669BD-F1DE-4746-8D36-64BA3BCF6B3C}" type="datetimeFigureOut">
              <a:rPr lang="da-DK" smtClean="0"/>
              <a:t>14-09-2023</a:t>
            </a:fld>
            <a:endParaRPr lang="da-DK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E44BD-484A-4712-8BAF-87E89888FD34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70214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et ti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ret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a-DK"/>
              <a:t>Klik for at redigere i master</a:t>
            </a:r>
          </a:p>
        </p:txBody>
      </p:sp>
      <p:sp>
        <p:nvSpPr>
          <p:cNvPr id="3" name="Pladsholder til lodret tite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a-DK"/>
              <a:t>Rediger typografien i masterens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669BD-F1DE-4746-8D36-64BA3BCF6B3C}" type="datetimeFigureOut">
              <a:rPr lang="da-DK" smtClean="0"/>
              <a:t>14-09-2023</a:t>
            </a:fld>
            <a:endParaRPr lang="da-DK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E44BD-484A-4712-8BAF-87E89888FD34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3559652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i master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a-DK"/>
              <a:t>Rediger typografien i masterens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669BD-F1DE-4746-8D36-64BA3BCF6B3C}" type="datetimeFigureOut">
              <a:rPr lang="da-DK" smtClean="0"/>
              <a:t>14-09-2023</a:t>
            </a:fld>
            <a:endParaRPr lang="da-DK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E44BD-484A-4712-8BAF-87E89888FD34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2509219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fsnit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a-DK"/>
              <a:t>Klik for at redigere i master</a:t>
            </a:r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a-DK"/>
              <a:t>Rediger typografien i masterens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669BD-F1DE-4746-8D36-64BA3BCF6B3C}" type="datetimeFigureOut">
              <a:rPr lang="da-DK" smtClean="0"/>
              <a:t>14-09-2023</a:t>
            </a:fld>
            <a:endParaRPr lang="da-DK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E44BD-484A-4712-8BAF-87E89888FD34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743163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dholdsobjek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i master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a-DK"/>
              <a:t>Rediger typografien i masterens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indhold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a-DK"/>
              <a:t>Rediger typografien i masterens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669BD-F1DE-4746-8D36-64BA3BCF6B3C}" type="datetimeFigureOut">
              <a:rPr lang="da-DK" smtClean="0"/>
              <a:t>14-09-2023</a:t>
            </a:fld>
            <a:endParaRPr lang="da-DK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E44BD-484A-4712-8BAF-87E89888FD34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0464776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a-DK"/>
              <a:t>Klik for at redigere i master</a:t>
            </a:r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Rediger typografien i masterens</a:t>
            </a:r>
          </a:p>
        </p:txBody>
      </p:sp>
      <p:sp>
        <p:nvSpPr>
          <p:cNvPr id="4" name="Pladsholder til indhold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a-DK"/>
              <a:t>Rediger typografien i masterens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5" name="Pladsholder til teks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Rediger typografien i masterens</a:t>
            </a:r>
          </a:p>
        </p:txBody>
      </p:sp>
      <p:sp>
        <p:nvSpPr>
          <p:cNvPr id="6" name="Pladsholder til indhold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a-DK"/>
              <a:t>Rediger typografien i masterens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7" name="Pladsholder til dato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669BD-F1DE-4746-8D36-64BA3BCF6B3C}" type="datetimeFigureOut">
              <a:rPr lang="da-DK" smtClean="0"/>
              <a:t>14-09-2023</a:t>
            </a:fld>
            <a:endParaRPr lang="da-DK"/>
          </a:p>
        </p:txBody>
      </p:sp>
      <p:sp>
        <p:nvSpPr>
          <p:cNvPr id="8" name="Pladsholder til sidefod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9" name="Pladsholder til slide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E44BD-484A-4712-8BAF-87E89888FD34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2400600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i master</a:t>
            </a:r>
          </a:p>
        </p:txBody>
      </p:sp>
      <p:sp>
        <p:nvSpPr>
          <p:cNvPr id="3" name="Pladsholder til dato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669BD-F1DE-4746-8D36-64BA3BCF6B3C}" type="datetimeFigureOut">
              <a:rPr lang="da-DK" smtClean="0"/>
              <a:t>14-09-2023</a:t>
            </a:fld>
            <a:endParaRPr lang="da-DK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E44BD-484A-4712-8BAF-87E89888FD34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6721987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669BD-F1DE-4746-8D36-64BA3BCF6B3C}" type="datetimeFigureOut">
              <a:rPr lang="da-DK" smtClean="0"/>
              <a:t>14-09-2023</a:t>
            </a:fld>
            <a:endParaRPr lang="da-DK"/>
          </a:p>
        </p:txBody>
      </p:sp>
      <p:sp>
        <p:nvSpPr>
          <p:cNvPr id="3" name="Pladsholder til sidefod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E44BD-484A-4712-8BAF-87E89888FD34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7460351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dhold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/>
              <a:t>Klik for at redigere i master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a-DK"/>
              <a:t>Rediger typografien i masterens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Rediger typografien i masterens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669BD-F1DE-4746-8D36-64BA3BCF6B3C}" type="datetimeFigureOut">
              <a:rPr lang="da-DK" smtClean="0"/>
              <a:t>14-09-2023</a:t>
            </a:fld>
            <a:endParaRPr lang="da-DK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E44BD-484A-4712-8BAF-87E89888FD34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5725206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lede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/>
              <a:t>Klik for at redigere i master</a:t>
            </a:r>
          </a:p>
        </p:txBody>
      </p:sp>
      <p:sp>
        <p:nvSpPr>
          <p:cNvPr id="3" name="Pladsholder til billede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a-DK"/>
          </a:p>
        </p:txBody>
      </p:sp>
      <p:sp>
        <p:nvSpPr>
          <p:cNvPr id="4" name="Pladsholder til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Rediger typografien i masterens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669BD-F1DE-4746-8D36-64BA3BCF6B3C}" type="datetimeFigureOut">
              <a:rPr lang="da-DK" smtClean="0"/>
              <a:t>14-09-2023</a:t>
            </a:fld>
            <a:endParaRPr lang="da-DK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E44BD-484A-4712-8BAF-87E89888FD34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8542421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a-DK"/>
              <a:t>Klik for at redigere i master</a:t>
            </a:r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a-DK"/>
              <a:t>Rediger typografien i masterens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F669BD-F1DE-4746-8D36-64BA3BCF6B3C}" type="datetimeFigureOut">
              <a:rPr lang="da-DK" smtClean="0"/>
              <a:t>14-09-2023</a:t>
            </a:fld>
            <a:endParaRPr lang="da-DK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a-DK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3E44BD-484A-4712-8BAF-87E89888FD34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233215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mp"/><Relationship Id="rId2" Type="http://schemas.openxmlformats.org/officeDocument/2006/relationships/image" Target="../media/image10.tmp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mp"/><Relationship Id="rId2" Type="http://schemas.openxmlformats.org/officeDocument/2006/relationships/image" Target="../media/image6.tmp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282149" y="747453"/>
            <a:ext cx="10373138" cy="2387600"/>
          </a:xfrm>
        </p:spPr>
        <p:txBody>
          <a:bodyPr>
            <a:noAutofit/>
          </a:bodyPr>
          <a:lstStyle/>
          <a:p>
            <a:pPr algn="l"/>
            <a:r>
              <a:rPr lang="da-DK" sz="8800" b="1" dirty="0"/>
              <a:t>Rapportskrivning</a:t>
            </a:r>
          </a:p>
        </p:txBody>
      </p:sp>
      <p:sp>
        <p:nvSpPr>
          <p:cNvPr id="3" name="Rektangel 2"/>
          <p:cNvSpPr/>
          <p:nvPr/>
        </p:nvSpPr>
        <p:spPr>
          <a:xfrm>
            <a:off x="0" y="978286"/>
            <a:ext cx="1083365" cy="443010"/>
          </a:xfrm>
          <a:prstGeom prst="rect">
            <a:avLst/>
          </a:prstGeom>
          <a:solidFill>
            <a:srgbClr val="96A3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i="1" dirty="0"/>
              <a:t>14 </a:t>
            </a:r>
            <a:r>
              <a:rPr lang="da-DK" i="1" dirty="0" err="1"/>
              <a:t>sep</a:t>
            </a:r>
            <a:endParaRPr lang="da-DK" i="1" dirty="0"/>
          </a:p>
        </p:txBody>
      </p:sp>
      <p:sp>
        <p:nvSpPr>
          <p:cNvPr id="14" name="Kombinationstegning 13"/>
          <p:cNvSpPr/>
          <p:nvPr/>
        </p:nvSpPr>
        <p:spPr>
          <a:xfrm rot="10800000">
            <a:off x="11655287" y="2829172"/>
            <a:ext cx="536713" cy="1073426"/>
          </a:xfrm>
          <a:custGeom>
            <a:avLst/>
            <a:gdLst>
              <a:gd name="connsiteX0" fmla="*/ 0 w 536713"/>
              <a:gd name="connsiteY0" fmla="*/ 0 h 1073426"/>
              <a:gd name="connsiteX1" fmla="*/ 536713 w 536713"/>
              <a:gd name="connsiteY1" fmla="*/ 536713 h 1073426"/>
              <a:gd name="connsiteX2" fmla="*/ 0 w 536713"/>
              <a:gd name="connsiteY2" fmla="*/ 1073426 h 1073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6713" h="1073426">
                <a:moveTo>
                  <a:pt x="0" y="0"/>
                </a:moveTo>
                <a:cubicBezTo>
                  <a:pt x="296418" y="0"/>
                  <a:pt x="536713" y="240295"/>
                  <a:pt x="536713" y="536713"/>
                </a:cubicBezTo>
                <a:cubicBezTo>
                  <a:pt x="536713" y="833131"/>
                  <a:pt x="296418" y="1073426"/>
                  <a:pt x="0" y="1073426"/>
                </a:cubicBezTo>
                <a:close/>
              </a:path>
            </a:pathLst>
          </a:custGeom>
          <a:solidFill>
            <a:srgbClr val="96A3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0" name="Tekstfelt 9"/>
          <p:cNvSpPr txBox="1"/>
          <p:nvPr/>
        </p:nvSpPr>
        <p:spPr>
          <a:xfrm>
            <a:off x="11847444" y="3135053"/>
            <a:ext cx="3445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400" dirty="0">
                <a:solidFill>
                  <a:schemeClr val="bg1"/>
                </a:solidFill>
              </a:rPr>
              <a:t>&gt;</a:t>
            </a:r>
          </a:p>
        </p:txBody>
      </p:sp>
      <p:sp>
        <p:nvSpPr>
          <p:cNvPr id="11" name="Rektangel 10"/>
          <p:cNvSpPr/>
          <p:nvPr/>
        </p:nvSpPr>
        <p:spPr>
          <a:xfrm>
            <a:off x="1470992" y="3135053"/>
            <a:ext cx="1073426" cy="108227"/>
          </a:xfrm>
          <a:prstGeom prst="rect">
            <a:avLst/>
          </a:prstGeom>
          <a:solidFill>
            <a:srgbClr val="96A3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i="1" dirty="0"/>
          </a:p>
        </p:txBody>
      </p:sp>
      <p:pic>
        <p:nvPicPr>
          <p:cNvPr id="4" name="Picture 4" descr="Billedresultat for some icons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7" t="5694" b="6170"/>
          <a:stretch/>
        </p:blipFill>
        <p:spPr bwMode="auto">
          <a:xfrm>
            <a:off x="1470992" y="3340516"/>
            <a:ext cx="5997024" cy="3517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The correct way to report p values | Editage Insight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0992" y="3448743"/>
            <a:ext cx="6656166" cy="3409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kstfelt 5"/>
          <p:cNvSpPr txBox="1"/>
          <p:nvPr/>
        </p:nvSpPr>
        <p:spPr>
          <a:xfrm>
            <a:off x="1540690" y="6591237"/>
            <a:ext cx="33899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200" i="1" dirty="0"/>
              <a:t>Image: Editage</a:t>
            </a:r>
          </a:p>
        </p:txBody>
      </p:sp>
    </p:spTree>
    <p:extLst>
      <p:ext uri="{BB962C8B-B14F-4D97-AF65-F5344CB8AC3E}">
        <p14:creationId xmlns:p14="http://schemas.microsoft.com/office/powerpoint/2010/main" val="27117547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6A3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Eksempler (til fremtidig inspiration)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da-DK" dirty="0"/>
              <a:t>Hvordan kan vi bedst skabe en kampagne for Netto, der falder sammen med og relaterer sig til skolernes opstart og derved skabe større kendskab til deres sortiment af skoleartikler?</a:t>
            </a:r>
            <a:br>
              <a:rPr lang="da-DK" dirty="0"/>
            </a:br>
            <a:endParaRPr lang="da-DK" dirty="0"/>
          </a:p>
          <a:p>
            <a:r>
              <a:rPr lang="da-DK" dirty="0"/>
              <a:t>Hvordan kan vi hjælpe Aarhus Kommune med at rebrande Botanisk Have for at øge antallet af besøgende?</a:t>
            </a:r>
            <a:br>
              <a:rPr lang="da-DK" dirty="0"/>
            </a:br>
            <a:endParaRPr lang="da-DK" dirty="0"/>
          </a:p>
          <a:p>
            <a:r>
              <a:rPr lang="da-DK" dirty="0"/>
              <a:t>Hvordan skaber vi bedst en platform for Salling, der kan styrke deres  brand </a:t>
            </a:r>
            <a:r>
              <a:rPr lang="da-DK" dirty="0" err="1"/>
              <a:t>awareness</a:t>
            </a:r>
            <a:r>
              <a:rPr lang="da-DK" dirty="0"/>
              <a:t> og mere effektivt præsentere deres virksomhed og værdier for nye kunder og samarbejdspartnere?</a:t>
            </a:r>
            <a:br>
              <a:rPr lang="da-DK" dirty="0"/>
            </a:br>
            <a:endParaRPr lang="da-DK" dirty="0"/>
          </a:p>
          <a:p>
            <a:r>
              <a:rPr lang="da-DK" dirty="0"/>
              <a:t>Hvordan kan vi hjælpe Den gamle By med at etablere nye digitale aktiviteter i forbindelse med </a:t>
            </a:r>
            <a:r>
              <a:rPr lang="da-DK" dirty="0" err="1"/>
              <a:t>corona</a:t>
            </a:r>
            <a:r>
              <a:rPr lang="da-DK" dirty="0"/>
              <a:t>-nedlukningen og derved sikre nye forretningsmuligheder?</a:t>
            </a:r>
          </a:p>
        </p:txBody>
      </p:sp>
    </p:spTree>
    <p:extLst>
      <p:ext uri="{BB962C8B-B14F-4D97-AF65-F5344CB8AC3E}">
        <p14:creationId xmlns:p14="http://schemas.microsoft.com/office/powerpoint/2010/main" val="26339124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Underspørgsmål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>
          <a:xfrm>
            <a:off x="838200" y="1825624"/>
            <a:ext cx="5895975" cy="484836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a-DK" b="1" dirty="0"/>
              <a:t>Én overordnet problemformulering</a:t>
            </a:r>
            <a:endParaRPr lang="da-DK" dirty="0"/>
          </a:p>
          <a:p>
            <a:r>
              <a:rPr lang="da-DK" dirty="0"/>
              <a:t>Hvad er formålet med dette projekt?</a:t>
            </a:r>
          </a:p>
          <a:p>
            <a:r>
              <a:rPr lang="da-DK" dirty="0"/>
              <a:t>Hvad forsøger I at finde ud af/løse?</a:t>
            </a:r>
            <a:br>
              <a:rPr lang="da-DK" dirty="0"/>
            </a:br>
            <a:endParaRPr lang="da-DK" dirty="0"/>
          </a:p>
          <a:p>
            <a:pPr marL="0" indent="0">
              <a:buNone/>
            </a:pPr>
            <a:r>
              <a:rPr lang="da-DK" b="1" dirty="0"/>
              <a:t>Underspørgsmål</a:t>
            </a:r>
            <a:endParaRPr lang="da-DK" dirty="0"/>
          </a:p>
          <a:p>
            <a:r>
              <a:rPr lang="da-DK" dirty="0"/>
              <a:t>Hvad skal I uddybe/forholde jer til for at besvare problemformuleringen/ arbejde med jeres case? </a:t>
            </a:r>
          </a:p>
          <a:p>
            <a:r>
              <a:rPr lang="da-DK" dirty="0"/>
              <a:t>Lad dem komme i den rette rækkefølge, så de tegner strukturen </a:t>
            </a:r>
            <a:br>
              <a:rPr lang="da-DK" dirty="0"/>
            </a:br>
            <a:r>
              <a:rPr lang="da-DK" dirty="0"/>
              <a:t>i rapporten</a:t>
            </a:r>
          </a:p>
        </p:txBody>
      </p:sp>
      <p:pic>
        <p:nvPicPr>
          <p:cNvPr id="4" name="Billede 3"/>
          <p:cNvPicPr>
            <a:picLocks noChangeAspect="1"/>
          </p:cNvPicPr>
          <p:nvPr/>
        </p:nvPicPr>
        <p:blipFill rotWithShape="1">
          <a:blip r:embed="rId3"/>
          <a:srcRect l="38646" t="28025" r="31667" b="4290"/>
          <a:stretch/>
        </p:blipFill>
        <p:spPr>
          <a:xfrm>
            <a:off x="6886575" y="209551"/>
            <a:ext cx="5105400" cy="654745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Rektangel 4"/>
          <p:cNvSpPr/>
          <p:nvPr/>
        </p:nvSpPr>
        <p:spPr>
          <a:xfrm>
            <a:off x="11563350" y="4210050"/>
            <a:ext cx="581025" cy="1419225"/>
          </a:xfrm>
          <a:prstGeom prst="rect">
            <a:avLst/>
          </a:prstGeom>
          <a:noFill/>
          <a:ln w="38100">
            <a:solidFill>
              <a:srgbClr val="96A3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dirty="0">
                <a:solidFill>
                  <a:schemeClr val="tx1"/>
                </a:solidFill>
              </a:rPr>
              <a:t>A+B</a:t>
            </a:r>
            <a:br>
              <a:rPr lang="da-DK" dirty="0">
                <a:solidFill>
                  <a:schemeClr val="tx1"/>
                </a:solidFill>
              </a:rPr>
            </a:br>
            <a:br>
              <a:rPr lang="da-DK" dirty="0">
                <a:solidFill>
                  <a:schemeClr val="tx1"/>
                </a:solidFill>
              </a:rPr>
            </a:br>
            <a:r>
              <a:rPr lang="da-DK" dirty="0">
                <a:solidFill>
                  <a:schemeClr val="tx1"/>
                </a:solidFill>
              </a:rPr>
              <a:t>C</a:t>
            </a:r>
            <a:br>
              <a:rPr lang="da-DK" dirty="0">
                <a:solidFill>
                  <a:schemeClr val="tx1"/>
                </a:solidFill>
              </a:rPr>
            </a:br>
            <a:br>
              <a:rPr lang="da-DK" dirty="0">
                <a:solidFill>
                  <a:schemeClr val="tx1"/>
                </a:solidFill>
              </a:rPr>
            </a:br>
            <a:r>
              <a:rPr lang="da-DK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8" name="Rektangel 7"/>
          <p:cNvSpPr/>
          <p:nvPr/>
        </p:nvSpPr>
        <p:spPr>
          <a:xfrm>
            <a:off x="6477000" y="4800601"/>
            <a:ext cx="3629025" cy="2057400"/>
          </a:xfrm>
          <a:prstGeom prst="rect">
            <a:avLst/>
          </a:prstGeom>
          <a:solidFill>
            <a:srgbClr val="96A3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7" name="Tekstfelt 6"/>
          <p:cNvSpPr txBox="1"/>
          <p:nvPr/>
        </p:nvSpPr>
        <p:spPr>
          <a:xfrm>
            <a:off x="6686551" y="4919661"/>
            <a:ext cx="341947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>
                <a:solidFill>
                  <a:schemeClr val="bg1"/>
                </a:solidFill>
              </a:rPr>
              <a:t>Hvordan kan vi skabe/udvikle…. Med det formål/for at…?</a:t>
            </a:r>
            <a:br>
              <a:rPr lang="da-DK" dirty="0">
                <a:solidFill>
                  <a:schemeClr val="bg1"/>
                </a:solidFill>
              </a:rPr>
            </a:br>
            <a:endParaRPr lang="da-DK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>
                <a:solidFill>
                  <a:schemeClr val="bg1"/>
                </a:solidFill>
              </a:rPr>
              <a:t>Virksomhed/brugere?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>
                <a:solidFill>
                  <a:schemeClr val="bg1"/>
                </a:solidFill>
              </a:rPr>
              <a:t>Indhold, struktur, design?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>
                <a:solidFill>
                  <a:schemeClr val="bg1"/>
                </a:solidFill>
              </a:rPr>
              <a:t>Funktionalitet, digital løsning?</a:t>
            </a:r>
          </a:p>
        </p:txBody>
      </p:sp>
    </p:spTree>
    <p:extLst>
      <p:ext uri="{BB962C8B-B14F-4D97-AF65-F5344CB8AC3E}">
        <p14:creationId xmlns:p14="http://schemas.microsoft.com/office/powerpoint/2010/main" val="3242708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Underspørgsmål ift. jeres case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da-DK" dirty="0"/>
              <a:t>Find en overordnet problemformulering: </a:t>
            </a:r>
          </a:p>
          <a:p>
            <a:r>
              <a:rPr lang="da-DK" dirty="0"/>
              <a:t>Hvordan kan vi fortælle </a:t>
            </a:r>
            <a:r>
              <a:rPr lang="da-DK" dirty="0" err="1"/>
              <a:t>xxx’s</a:t>
            </a:r>
            <a:r>
              <a:rPr lang="da-DK" dirty="0"/>
              <a:t> historie…, så…?</a:t>
            </a:r>
          </a:p>
          <a:p>
            <a:r>
              <a:rPr lang="da-DK" dirty="0"/>
              <a:t>Hvordan kan vi udvikle en webdokumentar om xxx, der…., for at…?</a:t>
            </a:r>
          </a:p>
          <a:p>
            <a:pPr marL="0" indent="0">
              <a:buNone/>
            </a:pPr>
            <a:endParaRPr lang="da-DK" dirty="0"/>
          </a:p>
          <a:p>
            <a:pPr marL="0" indent="0">
              <a:buNone/>
            </a:pPr>
            <a:r>
              <a:rPr lang="da-DK" dirty="0"/>
              <a:t>Find 3-4 relevante underspørgsmål (og der kan være mange flere):</a:t>
            </a:r>
          </a:p>
          <a:p>
            <a:r>
              <a:rPr lang="da-DK" dirty="0"/>
              <a:t>Hvilke primære behov har brugerne…</a:t>
            </a:r>
          </a:p>
          <a:p>
            <a:r>
              <a:rPr lang="da-DK" dirty="0"/>
              <a:t>Hvilket </a:t>
            </a:r>
            <a:r>
              <a:rPr lang="da-DK" dirty="0" err="1"/>
              <a:t>user</a:t>
            </a:r>
            <a:r>
              <a:rPr lang="da-DK" dirty="0"/>
              <a:t> flow støtter bedst op om…</a:t>
            </a:r>
          </a:p>
          <a:p>
            <a:r>
              <a:rPr lang="da-DK" dirty="0"/>
              <a:t>Hvordan gør vi løsningen lettest at lære/anvende…</a:t>
            </a:r>
          </a:p>
          <a:p>
            <a:r>
              <a:rPr lang="da-DK" dirty="0"/>
              <a:t>Hvordan kan vi afspejle </a:t>
            </a:r>
            <a:r>
              <a:rPr lang="da-DK" dirty="0" err="1"/>
              <a:t>xxx’s</a:t>
            </a:r>
            <a:r>
              <a:rPr lang="da-DK" dirty="0"/>
              <a:t> visuelle stil</a:t>
            </a:r>
          </a:p>
          <a:p>
            <a:r>
              <a:rPr lang="da-DK" dirty="0"/>
              <a:t>Hvordan kan vi bedst teste, at løsningen er... for at sikre…</a:t>
            </a:r>
          </a:p>
          <a:p>
            <a:r>
              <a:rPr lang="da-DK" dirty="0"/>
              <a:t>Hvordan kan vi skabe opmærksomhed om...</a:t>
            </a:r>
          </a:p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1698705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Afgrænsning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>
          <a:xfrm>
            <a:off x="838199" y="1825625"/>
            <a:ext cx="4906617" cy="4535418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da-DK" dirty="0"/>
              <a:t>Hvis det virker relevant, så </a:t>
            </a:r>
            <a:r>
              <a:rPr lang="da-DK" i="1" dirty="0"/>
              <a:t>kan</a:t>
            </a:r>
            <a:r>
              <a:rPr lang="da-DK" dirty="0"/>
              <a:t> I kan afgrænse problemfeltet/ </a:t>
            </a:r>
            <a:br>
              <a:rPr lang="da-DK" dirty="0"/>
            </a:br>
            <a:r>
              <a:rPr lang="da-DK" dirty="0"/>
              <a:t>casen i forhold til:</a:t>
            </a:r>
            <a:br>
              <a:rPr lang="da-DK" dirty="0"/>
            </a:br>
            <a:endParaRPr lang="da-DK" dirty="0"/>
          </a:p>
          <a:p>
            <a:r>
              <a:rPr lang="da-DK" dirty="0"/>
              <a:t>Tid - altså til en bestemt periode</a:t>
            </a:r>
          </a:p>
          <a:p>
            <a:r>
              <a:rPr lang="da-DK" dirty="0"/>
              <a:t>Geografi – brugere i </a:t>
            </a:r>
            <a:r>
              <a:rPr lang="da-DK" dirty="0" err="1"/>
              <a:t>midtjylland</a:t>
            </a:r>
            <a:r>
              <a:rPr lang="da-DK" dirty="0"/>
              <a:t>, virksomhedens afdeling i Aarhus</a:t>
            </a:r>
          </a:p>
          <a:p>
            <a:r>
              <a:rPr lang="da-DK" dirty="0"/>
              <a:t>En specifik målgruppe (hvor der kunne være flere relevante)</a:t>
            </a:r>
          </a:p>
          <a:p>
            <a:r>
              <a:rPr lang="da-DK" dirty="0"/>
              <a:t>Bestemte løsningsmodeller (og derved udelukke andre)</a:t>
            </a:r>
          </a:p>
        </p:txBody>
      </p:sp>
      <p:cxnSp>
        <p:nvCxnSpPr>
          <p:cNvPr id="6" name="Lige forbindelse 5"/>
          <p:cNvCxnSpPr/>
          <p:nvPr/>
        </p:nvCxnSpPr>
        <p:spPr>
          <a:xfrm>
            <a:off x="5844209" y="137505"/>
            <a:ext cx="49695" cy="6573167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ladsholder til indhold 3" descr="Skærmklip">
            <a:extLst>
              <a:ext uri="{FF2B5EF4-FFF2-40B4-BE49-F238E27FC236}">
                <a16:creationId xmlns:a16="http://schemas.microsoft.com/office/drawing/2014/main" id="{C7B751BE-2955-4B36-929D-2938D6491E0A}"/>
              </a:ext>
            </a:extLst>
          </p:cNvPr>
          <p:cNvPicPr>
            <a:picLocks noGrp="1"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37505"/>
            <a:ext cx="5615640" cy="4421153"/>
          </a:xfrm>
          <a:prstGeom prst="rect">
            <a:avLst/>
          </a:prstGeom>
        </p:spPr>
      </p:pic>
      <p:pic>
        <p:nvPicPr>
          <p:cNvPr id="10" name="Billede 9" descr="Skærmklip">
            <a:extLst>
              <a:ext uri="{FF2B5EF4-FFF2-40B4-BE49-F238E27FC236}">
                <a16:creationId xmlns:a16="http://schemas.microsoft.com/office/drawing/2014/main" id="{11FAD475-6E87-4200-81DD-8CC3B165AD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2992" y="4700172"/>
            <a:ext cx="5846812" cy="1934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0298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Girl hands typing on laptop on wooden table at night | Econo-Courier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42" r="3010" b="8147"/>
          <a:stretch/>
        </p:blipFill>
        <p:spPr bwMode="auto">
          <a:xfrm>
            <a:off x="1" y="1"/>
            <a:ext cx="1219554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frundet rektangel 2"/>
          <p:cNvSpPr/>
          <p:nvPr/>
        </p:nvSpPr>
        <p:spPr>
          <a:xfrm>
            <a:off x="552893" y="350874"/>
            <a:ext cx="6177516" cy="6251945"/>
          </a:xfrm>
          <a:prstGeom prst="roundRect">
            <a:avLst/>
          </a:prstGeom>
          <a:solidFill>
            <a:srgbClr val="96A370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4" name="Rektangel 3"/>
          <p:cNvSpPr/>
          <p:nvPr/>
        </p:nvSpPr>
        <p:spPr>
          <a:xfrm>
            <a:off x="1348959" y="926436"/>
            <a:ext cx="5264492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a-DK" sz="4800" b="1" dirty="0"/>
              <a:t>Del 2</a:t>
            </a:r>
          </a:p>
          <a:p>
            <a:r>
              <a:rPr lang="da-DK" sz="4400" dirty="0"/>
              <a:t>Viden og færdigheder</a:t>
            </a:r>
          </a:p>
          <a:p>
            <a:r>
              <a:rPr lang="da-DK" sz="4400" dirty="0"/>
              <a:t>Struktur</a:t>
            </a:r>
          </a:p>
          <a:p>
            <a:r>
              <a:rPr lang="da-DK" sz="4400" dirty="0"/>
              <a:t>Flow </a:t>
            </a:r>
          </a:p>
          <a:p>
            <a:r>
              <a:rPr lang="da-DK" sz="4400" dirty="0"/>
              <a:t>Rød tråd </a:t>
            </a:r>
          </a:p>
          <a:p>
            <a:endParaRPr lang="da-DK" sz="4800" b="1" dirty="0"/>
          </a:p>
          <a:p>
            <a:endParaRPr lang="da-DK" sz="4800" b="1" dirty="0"/>
          </a:p>
        </p:txBody>
      </p:sp>
    </p:spTree>
    <p:extLst>
      <p:ext uri="{BB962C8B-B14F-4D97-AF65-F5344CB8AC3E}">
        <p14:creationId xmlns:p14="http://schemas.microsoft.com/office/powerpoint/2010/main" val="26407990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Blooms </a:t>
            </a:r>
            <a:r>
              <a:rPr lang="da-DK" dirty="0" err="1"/>
              <a:t>taxonomi</a:t>
            </a:r>
            <a:endParaRPr lang="da-DK" dirty="0"/>
          </a:p>
        </p:txBody>
      </p:sp>
      <p:pic>
        <p:nvPicPr>
          <p:cNvPr id="3074" name="Picture 2" descr="Digitale teknologier: august 2017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910685"/>
            <a:ext cx="8572500" cy="450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frundet rektangel 2"/>
          <p:cNvSpPr/>
          <p:nvPr/>
        </p:nvSpPr>
        <p:spPr>
          <a:xfrm>
            <a:off x="9762309" y="1942011"/>
            <a:ext cx="3117668" cy="4328160"/>
          </a:xfrm>
          <a:prstGeom prst="roundRect">
            <a:avLst/>
          </a:prstGeom>
          <a:solidFill>
            <a:srgbClr val="96A3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4" name="Tekstfelt 3"/>
          <p:cNvSpPr txBox="1"/>
          <p:nvPr/>
        </p:nvSpPr>
        <p:spPr>
          <a:xfrm>
            <a:off x="10111666" y="2396971"/>
            <a:ext cx="194421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>
                <a:solidFill>
                  <a:schemeClr val="bg1"/>
                </a:solidFill>
              </a:rPr>
              <a:t>Derfor gælder </a:t>
            </a:r>
            <a:br>
              <a:rPr lang="da-DK" dirty="0">
                <a:solidFill>
                  <a:schemeClr val="bg1"/>
                </a:solidFill>
              </a:rPr>
            </a:br>
            <a:r>
              <a:rPr lang="da-DK" dirty="0">
                <a:solidFill>
                  <a:schemeClr val="bg1"/>
                </a:solidFill>
              </a:rPr>
              <a:t>det også om:</a:t>
            </a:r>
          </a:p>
          <a:p>
            <a:endParaRPr lang="da-DK" dirty="0">
              <a:solidFill>
                <a:schemeClr val="bg1"/>
              </a:solidFill>
            </a:endParaRPr>
          </a:p>
          <a:p>
            <a:r>
              <a:rPr lang="da-DK" dirty="0">
                <a:solidFill>
                  <a:schemeClr val="bg1"/>
                </a:solidFill>
              </a:rPr>
              <a:t>Kort at præsentere de metoder, modeller og teori, som I anvender</a:t>
            </a:r>
            <a:br>
              <a:rPr lang="da-DK" dirty="0">
                <a:solidFill>
                  <a:schemeClr val="bg1"/>
                </a:solidFill>
              </a:rPr>
            </a:br>
            <a:endParaRPr lang="da-DK" dirty="0">
              <a:solidFill>
                <a:schemeClr val="bg1"/>
              </a:solidFill>
            </a:endParaRPr>
          </a:p>
          <a:p>
            <a:r>
              <a:rPr lang="da-DK" dirty="0">
                <a:solidFill>
                  <a:schemeClr val="bg1"/>
                </a:solidFill>
              </a:rPr>
              <a:t>Indsæt tekst under modeller, screenshots etc.</a:t>
            </a:r>
            <a:br>
              <a:rPr lang="da-DK" dirty="0"/>
            </a:br>
            <a:endParaRPr lang="da-DK" dirty="0"/>
          </a:p>
          <a:p>
            <a:endParaRPr lang="da-DK" dirty="0"/>
          </a:p>
        </p:txBody>
      </p:sp>
      <p:sp>
        <p:nvSpPr>
          <p:cNvPr id="6" name="Tekstfelt 5">
            <a:extLst>
              <a:ext uri="{FF2B5EF4-FFF2-40B4-BE49-F238E27FC236}">
                <a16:creationId xmlns:a16="http://schemas.microsoft.com/office/drawing/2014/main" id="{0C6EEB22-1C04-439C-9051-D1A4E44E9E8F}"/>
              </a:ext>
            </a:extLst>
          </p:cNvPr>
          <p:cNvSpPr txBox="1"/>
          <p:nvPr/>
        </p:nvSpPr>
        <p:spPr>
          <a:xfrm>
            <a:off x="4437561" y="6116282"/>
            <a:ext cx="5148943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a-DK" sz="1400" i="1" dirty="0"/>
              <a:t>Fig. 1.2: Blooms </a:t>
            </a:r>
            <a:r>
              <a:rPr lang="da-DK" sz="1400" i="1" dirty="0" err="1"/>
              <a:t>taxonomi</a:t>
            </a:r>
            <a:r>
              <a:rPr lang="da-DK" sz="1400" i="1" dirty="0"/>
              <a:t> (Kilde: </a:t>
            </a:r>
            <a:r>
              <a:rPr lang="da-DK" sz="1400" i="1" dirty="0" err="1"/>
              <a:t>Vanderbilt</a:t>
            </a:r>
            <a:r>
              <a:rPr lang="da-DK" sz="1400" i="1" dirty="0"/>
              <a:t> UC for </a:t>
            </a:r>
            <a:r>
              <a:rPr lang="da-DK" sz="1400" i="1" dirty="0" err="1"/>
              <a:t>Teaching</a:t>
            </a:r>
            <a:r>
              <a:rPr lang="da-DK" sz="1400" i="1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2693855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42A1EE-7BD2-4564-A4B8-FA216B4908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Eksempel: VPC</a:t>
            </a:r>
          </a:p>
        </p:txBody>
      </p:sp>
      <p:graphicFrame>
        <p:nvGraphicFramePr>
          <p:cNvPr id="4" name="Tabel 4">
            <a:extLst>
              <a:ext uri="{FF2B5EF4-FFF2-40B4-BE49-F238E27FC236}">
                <a16:creationId xmlns:a16="http://schemas.microsoft.com/office/drawing/2014/main" id="{7D57C231-D523-4585-B72A-4443AFB6C8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8771710"/>
              </p:ext>
            </p:extLst>
          </p:nvPr>
        </p:nvGraphicFramePr>
        <p:xfrm>
          <a:off x="838200" y="1885406"/>
          <a:ext cx="10265230" cy="3479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803571">
                  <a:extLst>
                    <a:ext uri="{9D8B030D-6E8A-4147-A177-3AD203B41FA5}">
                      <a16:colId xmlns:a16="http://schemas.microsoft.com/office/drawing/2014/main" val="1435844165"/>
                    </a:ext>
                  </a:extLst>
                </a:gridCol>
                <a:gridCol w="3461659">
                  <a:extLst>
                    <a:ext uri="{9D8B030D-6E8A-4147-A177-3AD203B41FA5}">
                      <a16:colId xmlns:a16="http://schemas.microsoft.com/office/drawing/2014/main" val="25040522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i="1" dirty="0"/>
                        <a:t>For at koble løsningsforslag til brugernes behov, for bedre at… har vi valgt at mappe koblingen i et Value Proposition Canvas (reference).</a:t>
                      </a:r>
                    </a:p>
                    <a:p>
                      <a:endParaRPr lang="da-D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Huske</a:t>
                      </a:r>
                    </a:p>
                  </a:txBody>
                  <a:tcPr>
                    <a:solidFill>
                      <a:srgbClr val="DAC7B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20295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i="1" dirty="0"/>
                        <a:t>Denne </a:t>
                      </a:r>
                      <a:r>
                        <a:rPr lang="da-DK" i="1" dirty="0" err="1"/>
                        <a:t>mapping</a:t>
                      </a:r>
                      <a:r>
                        <a:rPr lang="da-DK" i="1" dirty="0"/>
                        <a:t> bruges til at… vi har valgt at fokusere på (jeres eventuelle tilpasning af metoden)…</a:t>
                      </a:r>
                    </a:p>
                    <a:p>
                      <a:endParaRPr lang="da-D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Forstå</a:t>
                      </a:r>
                    </a:p>
                  </a:txBody>
                  <a:tcPr>
                    <a:solidFill>
                      <a:srgbClr val="DEDEB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61517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a-DK" dirty="0"/>
                        <a:t>Analyse og visning (visuelt)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Anvende</a:t>
                      </a:r>
                      <a:br>
                        <a:rPr lang="da-DK" dirty="0"/>
                      </a:br>
                      <a:r>
                        <a:rPr lang="da-DK" dirty="0"/>
                        <a:t>Analysere</a:t>
                      </a:r>
                    </a:p>
                  </a:txBody>
                  <a:tcPr>
                    <a:solidFill>
                      <a:srgbClr val="CDD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23382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dirty="0"/>
                        <a:t>Opsummering</a:t>
                      </a:r>
                    </a:p>
                    <a:p>
                      <a:endParaRPr lang="da-D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Vurdere</a:t>
                      </a:r>
                    </a:p>
                  </a:txBody>
                  <a:tcPr>
                    <a:solidFill>
                      <a:srgbClr val="C2E1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78003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a-DK" dirty="0"/>
                        <a:t>Bruge som afsæt for løsning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Skabe</a:t>
                      </a:r>
                    </a:p>
                  </a:txBody>
                  <a:tcPr>
                    <a:solidFill>
                      <a:srgbClr val="C1DA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01046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378031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Find den røde tråd i din kunst - Kunstskolen Annes Ateli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943824">
            <a:off x="9175860" y="5124556"/>
            <a:ext cx="3572111" cy="869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Akkumulering, den røde tråd og det gode flow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>
          <a:xfrm>
            <a:off x="838199" y="1825625"/>
            <a:ext cx="10691949" cy="4351338"/>
          </a:xfrm>
        </p:spPr>
        <p:txBody>
          <a:bodyPr>
            <a:normAutofit lnSpcReduction="10000"/>
          </a:bodyPr>
          <a:lstStyle/>
          <a:p>
            <a:r>
              <a:rPr lang="da-DK" dirty="0"/>
              <a:t>Arbejd med </a:t>
            </a:r>
            <a:r>
              <a:rPr lang="da-DK" b="1" dirty="0">
                <a:solidFill>
                  <a:srgbClr val="96A370"/>
                </a:solidFill>
              </a:rPr>
              <a:t>akkumulering</a:t>
            </a:r>
            <a:r>
              <a:rPr lang="da-DK" dirty="0"/>
              <a:t> – det at I bygger videre på det forrige</a:t>
            </a:r>
          </a:p>
          <a:p>
            <a:pPr lvl="1"/>
            <a:r>
              <a:rPr lang="da-DK" dirty="0"/>
              <a:t>Opsummér løbende (eks. delkonklusioner)</a:t>
            </a:r>
          </a:p>
          <a:p>
            <a:pPr lvl="1"/>
            <a:r>
              <a:rPr lang="da-DK" dirty="0"/>
              <a:t>Understøt jeres afsnit visuelt (screenshots, modeller, billeder etc.)</a:t>
            </a:r>
          </a:p>
          <a:p>
            <a:pPr lvl="1"/>
            <a:r>
              <a:rPr lang="da-DK" dirty="0"/>
              <a:t>Og inddel opgaven i afsnit, der giver mening (og giv dem sigende overskrifter*)</a:t>
            </a:r>
            <a:br>
              <a:rPr lang="da-DK" dirty="0"/>
            </a:br>
            <a:endParaRPr lang="da-DK" dirty="0"/>
          </a:p>
          <a:p>
            <a:r>
              <a:rPr lang="da-DK" dirty="0"/>
              <a:t>Henvis frem og tilbage mellem afsnittene for at skabe en </a:t>
            </a:r>
            <a:r>
              <a:rPr lang="da-DK" b="1" dirty="0">
                <a:solidFill>
                  <a:srgbClr val="96A370"/>
                </a:solidFill>
              </a:rPr>
              <a:t>rød tråd</a:t>
            </a:r>
            <a:br>
              <a:rPr lang="da-DK" b="1" dirty="0">
                <a:solidFill>
                  <a:srgbClr val="96A370"/>
                </a:solidFill>
              </a:rPr>
            </a:br>
            <a:endParaRPr lang="da-DK" b="1" dirty="0">
              <a:solidFill>
                <a:srgbClr val="96A370"/>
              </a:solidFill>
            </a:endParaRPr>
          </a:p>
          <a:p>
            <a:r>
              <a:rPr lang="da-DK" dirty="0"/>
              <a:t>Skab et godt </a:t>
            </a:r>
            <a:r>
              <a:rPr lang="da-DK" b="1" dirty="0">
                <a:solidFill>
                  <a:srgbClr val="96A370"/>
                </a:solidFill>
              </a:rPr>
              <a:t>flow</a:t>
            </a:r>
            <a:r>
              <a:rPr lang="da-DK" dirty="0"/>
              <a:t>: Indled og afslut alle afsnit med metatekst </a:t>
            </a:r>
          </a:p>
          <a:p>
            <a:pPr lvl="1"/>
            <a:r>
              <a:rPr lang="da-DK" dirty="0"/>
              <a:t>Metatekst (er tekst om tekst)</a:t>
            </a:r>
          </a:p>
          <a:p>
            <a:pPr lvl="1"/>
            <a:r>
              <a:rPr lang="da-DK" dirty="0"/>
              <a:t>Eksempelvis: I dette afsnit/ Nu har vi/ </a:t>
            </a:r>
            <a:br>
              <a:rPr lang="da-DK" dirty="0"/>
            </a:br>
            <a:r>
              <a:rPr lang="da-DK" dirty="0"/>
              <a:t>Efter gennemgangen af xxx er det nu relevant at…</a:t>
            </a:r>
          </a:p>
          <a:p>
            <a:pPr marL="0" indent="0">
              <a:buNone/>
            </a:pPr>
            <a:endParaRPr lang="da-DK" dirty="0"/>
          </a:p>
        </p:txBody>
      </p:sp>
      <p:sp>
        <p:nvSpPr>
          <p:cNvPr id="4" name="Tekstfelt 3"/>
          <p:cNvSpPr txBox="1"/>
          <p:nvPr/>
        </p:nvSpPr>
        <p:spPr>
          <a:xfrm>
            <a:off x="838200" y="6365966"/>
            <a:ext cx="6990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* I må meget gerne gå ud over det generiske &gt; over mod det specifikke</a:t>
            </a:r>
          </a:p>
        </p:txBody>
      </p:sp>
    </p:spTree>
    <p:extLst>
      <p:ext uri="{BB962C8B-B14F-4D97-AF65-F5344CB8AC3E}">
        <p14:creationId xmlns:p14="http://schemas.microsoft.com/office/powerpoint/2010/main" val="1395953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1A2F185-5A76-0C36-9BAF-009D39C64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Argumentation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8CAA3E71-2125-ABC3-26DE-BB07F9B4E4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/>
              <a:t>Husk at I løbende skal argumentere for jeres valg i rapporten</a:t>
            </a:r>
          </a:p>
          <a:p>
            <a:r>
              <a:rPr lang="da-DK" dirty="0"/>
              <a:t>For at det ikke blot er en påstand, skal I have belæg for jeres argument</a:t>
            </a:r>
          </a:p>
          <a:p>
            <a:r>
              <a:rPr lang="da-DK" dirty="0"/>
              <a:t>Belæg får I igennem: </a:t>
            </a:r>
            <a:r>
              <a:rPr lang="da-DK" b="1" dirty="0"/>
              <a:t>teori, research samt test </a:t>
            </a:r>
          </a:p>
        </p:txBody>
      </p:sp>
      <p:pic>
        <p:nvPicPr>
          <p:cNvPr id="1026" name="Picture 2" descr="Argumentationsmodel (Toulmin)">
            <a:extLst>
              <a:ext uri="{FF2B5EF4-FFF2-40B4-BE49-F238E27FC236}">
                <a16:creationId xmlns:a16="http://schemas.microsoft.com/office/drawing/2014/main" id="{BF9B2B20-37D5-6EBD-0478-EE81542BFD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4507" y="4294415"/>
            <a:ext cx="4393339" cy="2017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99280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To eksempler fra rapporter</a:t>
            </a:r>
          </a:p>
        </p:txBody>
      </p:sp>
      <p:pic>
        <p:nvPicPr>
          <p:cNvPr id="4" name="Bille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81552"/>
            <a:ext cx="8600624" cy="226485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Bille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554637"/>
            <a:ext cx="8607448" cy="121554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Billed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697" t="16980" r="6557" b="23947"/>
          <a:stretch/>
        </p:blipFill>
        <p:spPr>
          <a:xfrm>
            <a:off x="9743089" y="4619624"/>
            <a:ext cx="1082565" cy="1114098"/>
          </a:xfrm>
          <a:prstGeom prst="rect">
            <a:avLst/>
          </a:prstGeom>
        </p:spPr>
      </p:pic>
      <p:pic>
        <p:nvPicPr>
          <p:cNvPr id="8" name="Billed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71" t="16579" r="45004" b="25462"/>
          <a:stretch/>
        </p:blipFill>
        <p:spPr>
          <a:xfrm>
            <a:off x="9627475" y="2370411"/>
            <a:ext cx="1198179" cy="1093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475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Dagens agenda</a:t>
            </a:r>
          </a:p>
        </p:txBody>
      </p:sp>
      <p:graphicFrame>
        <p:nvGraphicFramePr>
          <p:cNvPr id="4" name="Pladsholder til indhold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48994465"/>
              </p:ext>
            </p:extLst>
          </p:nvPr>
        </p:nvGraphicFramePr>
        <p:xfrm>
          <a:off x="838200" y="1535692"/>
          <a:ext cx="10190355" cy="252664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92766">
                  <a:extLst>
                    <a:ext uri="{9D8B030D-6E8A-4147-A177-3AD203B41FA5}">
                      <a16:colId xmlns:a16="http://schemas.microsoft.com/office/drawing/2014/main" val="3226442372"/>
                    </a:ext>
                  </a:extLst>
                </a:gridCol>
                <a:gridCol w="1282390">
                  <a:extLst>
                    <a:ext uri="{9D8B030D-6E8A-4147-A177-3AD203B41FA5}">
                      <a16:colId xmlns:a16="http://schemas.microsoft.com/office/drawing/2014/main" val="2589539240"/>
                    </a:ext>
                  </a:extLst>
                </a:gridCol>
                <a:gridCol w="7315199">
                  <a:extLst>
                    <a:ext uri="{9D8B030D-6E8A-4147-A177-3AD203B41FA5}">
                      <a16:colId xmlns:a16="http://schemas.microsoft.com/office/drawing/2014/main" val="324799109"/>
                    </a:ext>
                  </a:extLst>
                </a:gridCol>
              </a:tblGrid>
              <a:tr h="421107">
                <a:tc>
                  <a:txBody>
                    <a:bodyPr/>
                    <a:lstStyle/>
                    <a:p>
                      <a:r>
                        <a:rPr lang="da-DK" dirty="0">
                          <a:solidFill>
                            <a:schemeClr val="bg1"/>
                          </a:solidFill>
                        </a:rPr>
                        <a:t>Tidsrum</a:t>
                      </a:r>
                    </a:p>
                  </a:txBody>
                  <a:tcPr>
                    <a:solidFill>
                      <a:srgbClr val="33323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a-DK" dirty="0">
                          <a:solidFill>
                            <a:schemeClr val="bg1"/>
                          </a:solidFill>
                        </a:rPr>
                        <a:t>Hvem</a:t>
                      </a:r>
                    </a:p>
                  </a:txBody>
                  <a:tcPr>
                    <a:solidFill>
                      <a:srgbClr val="33323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a-DK" dirty="0">
                          <a:solidFill>
                            <a:schemeClr val="bg1"/>
                          </a:solidFill>
                        </a:rPr>
                        <a:t>På agendaen</a:t>
                      </a:r>
                    </a:p>
                  </a:txBody>
                  <a:tcPr>
                    <a:solidFill>
                      <a:srgbClr val="33323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9795303"/>
                  </a:ext>
                </a:extLst>
              </a:tr>
              <a:tr h="421107">
                <a:tc>
                  <a:txBody>
                    <a:bodyPr/>
                    <a:lstStyle/>
                    <a:p>
                      <a:r>
                        <a:rPr lang="da-DK" dirty="0">
                          <a:solidFill>
                            <a:schemeClr val="bg1"/>
                          </a:solidFill>
                        </a:rPr>
                        <a:t>12.00-12.30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a-DK" dirty="0">
                          <a:solidFill>
                            <a:schemeClr val="bg1"/>
                          </a:solidFill>
                        </a:rPr>
                        <a:t>Hanne</a:t>
                      </a:r>
                    </a:p>
                  </a:txBody>
                  <a:tcPr>
                    <a:solidFill>
                      <a:srgbClr val="33323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Indledning (tragten)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3681334"/>
                  </a:ext>
                </a:extLst>
              </a:tr>
              <a:tr h="421107">
                <a:tc>
                  <a:txBody>
                    <a:bodyPr/>
                    <a:lstStyle/>
                    <a:p>
                      <a:r>
                        <a:rPr lang="da-DK" dirty="0">
                          <a:solidFill>
                            <a:schemeClr val="bg1"/>
                          </a:solidFill>
                        </a:rPr>
                        <a:t>12.30-12.50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a-DK" dirty="0">
                          <a:solidFill>
                            <a:schemeClr val="bg1"/>
                          </a:solidFill>
                        </a:rPr>
                        <a:t>Hanne</a:t>
                      </a:r>
                    </a:p>
                  </a:txBody>
                  <a:tcPr>
                    <a:solidFill>
                      <a:srgbClr val="33323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a-DK" b="0" dirty="0">
                          <a:solidFill>
                            <a:schemeClr val="tx1"/>
                          </a:solidFill>
                        </a:rPr>
                        <a:t>Struktur og afsnit (akkumulering</a:t>
                      </a:r>
                      <a:r>
                        <a:rPr lang="da-DK" b="0" baseline="0" dirty="0">
                          <a:solidFill>
                            <a:schemeClr val="tx1"/>
                          </a:solidFill>
                        </a:rPr>
                        <a:t> og rød tråd)</a:t>
                      </a:r>
                      <a:endParaRPr lang="da-DK" b="1" dirty="0">
                        <a:solidFill>
                          <a:srgbClr val="FD4F7E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6443329"/>
                  </a:ext>
                </a:extLst>
              </a:tr>
              <a:tr h="421107">
                <a:tc>
                  <a:txBody>
                    <a:bodyPr/>
                    <a:lstStyle/>
                    <a:p>
                      <a:r>
                        <a:rPr lang="da-DK" dirty="0">
                          <a:solidFill>
                            <a:schemeClr val="bg1"/>
                          </a:solidFill>
                        </a:rPr>
                        <a:t>12.50-13.00</a:t>
                      </a:r>
                    </a:p>
                  </a:txBody>
                  <a:tcPr>
                    <a:solidFill>
                      <a:srgbClr val="96A370"/>
                    </a:solidFill>
                  </a:tcPr>
                </a:tc>
                <a:tc>
                  <a:txBody>
                    <a:bodyPr/>
                    <a:lstStyle/>
                    <a:p>
                      <a:endParaRPr lang="da-DK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96A37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a-DK" dirty="0">
                          <a:solidFill>
                            <a:schemeClr val="bg1"/>
                          </a:solidFill>
                        </a:rPr>
                        <a:t>Pause</a:t>
                      </a:r>
                    </a:p>
                  </a:txBody>
                  <a:tcPr>
                    <a:solidFill>
                      <a:srgbClr val="96A37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2578189"/>
                  </a:ext>
                </a:extLst>
              </a:tr>
              <a:tr h="421107">
                <a:tc>
                  <a:txBody>
                    <a:bodyPr/>
                    <a:lstStyle/>
                    <a:p>
                      <a:r>
                        <a:rPr lang="da-DK" dirty="0">
                          <a:solidFill>
                            <a:schemeClr val="bg1"/>
                          </a:solidFill>
                        </a:rPr>
                        <a:t>13.00-13.15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a-DK" dirty="0">
                          <a:solidFill>
                            <a:schemeClr val="bg1"/>
                          </a:solidFill>
                        </a:rPr>
                        <a:t>Hanne</a:t>
                      </a:r>
                    </a:p>
                  </a:txBody>
                  <a:tcPr>
                    <a:solidFill>
                      <a:srgbClr val="33323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Metodeafsnit (tilgang, research-</a:t>
                      </a:r>
                      <a:r>
                        <a:rPr lang="da-DK" baseline="0" dirty="0"/>
                        <a:t> og testplan, struktur</a:t>
                      </a:r>
                      <a:r>
                        <a:rPr lang="da-DK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4412016"/>
                  </a:ext>
                </a:extLst>
              </a:tr>
              <a:tr h="421107">
                <a:tc>
                  <a:txBody>
                    <a:bodyPr/>
                    <a:lstStyle/>
                    <a:p>
                      <a:r>
                        <a:rPr lang="da-DK" dirty="0">
                          <a:solidFill>
                            <a:schemeClr val="bg1"/>
                          </a:solidFill>
                        </a:rPr>
                        <a:t>13.15-13.30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a-DK" dirty="0">
                          <a:solidFill>
                            <a:schemeClr val="bg1"/>
                          </a:solidFill>
                        </a:rPr>
                        <a:t>Hanne </a:t>
                      </a:r>
                    </a:p>
                  </a:txBody>
                  <a:tcPr>
                    <a:solidFill>
                      <a:srgbClr val="33323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dirty="0"/>
                        <a:t>Konklusion, afsluttende bemærkninger og formalia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57661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143310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Girl hands typing on laptop on wooden table at night | Econo-Courier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42" r="3010" b="8147"/>
          <a:stretch/>
        </p:blipFill>
        <p:spPr bwMode="auto">
          <a:xfrm>
            <a:off x="1" y="1"/>
            <a:ext cx="1219554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frundet rektangel 2"/>
          <p:cNvSpPr/>
          <p:nvPr/>
        </p:nvSpPr>
        <p:spPr>
          <a:xfrm>
            <a:off x="552893" y="350874"/>
            <a:ext cx="6177516" cy="6251945"/>
          </a:xfrm>
          <a:prstGeom prst="roundRect">
            <a:avLst/>
          </a:prstGeom>
          <a:solidFill>
            <a:srgbClr val="96A370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4" name="Rektangel 3"/>
          <p:cNvSpPr/>
          <p:nvPr/>
        </p:nvSpPr>
        <p:spPr>
          <a:xfrm>
            <a:off x="1348959" y="926436"/>
            <a:ext cx="5264492" cy="63709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a-DK" sz="4800" b="1" dirty="0"/>
              <a:t>Del 3</a:t>
            </a:r>
          </a:p>
          <a:p>
            <a:r>
              <a:rPr lang="da-DK" sz="4400" dirty="0"/>
              <a:t>Metodeafsnit:</a:t>
            </a:r>
          </a:p>
          <a:p>
            <a:r>
              <a:rPr lang="da-DK" sz="4400" dirty="0"/>
              <a:t>Projektstyring</a:t>
            </a:r>
          </a:p>
          <a:p>
            <a:r>
              <a:rPr lang="da-DK" sz="4400" dirty="0"/>
              <a:t>Tilgang</a:t>
            </a:r>
          </a:p>
          <a:p>
            <a:r>
              <a:rPr lang="da-DK" sz="4400" dirty="0"/>
              <a:t>Research/Test design</a:t>
            </a:r>
          </a:p>
          <a:p>
            <a:r>
              <a:rPr lang="da-DK" sz="4400" dirty="0"/>
              <a:t>Metodekritik</a:t>
            </a:r>
          </a:p>
          <a:p>
            <a:r>
              <a:rPr lang="da-DK" sz="4400" dirty="0"/>
              <a:t>Opgavens struktur</a:t>
            </a:r>
          </a:p>
          <a:p>
            <a:endParaRPr lang="da-DK" sz="4800" b="1" dirty="0"/>
          </a:p>
          <a:p>
            <a:endParaRPr lang="da-DK" sz="4800" b="1" dirty="0"/>
          </a:p>
        </p:txBody>
      </p:sp>
    </p:spTree>
    <p:extLst>
      <p:ext uri="{BB962C8B-B14F-4D97-AF65-F5344CB8AC3E}">
        <p14:creationId xmlns:p14="http://schemas.microsoft.com/office/powerpoint/2010/main" val="41674361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Metodeafsnit </a:t>
            </a:r>
            <a:br>
              <a:rPr lang="da-DK" dirty="0"/>
            </a:br>
            <a:r>
              <a:rPr lang="da-DK" sz="3600" dirty="0"/>
              <a:t>(læsevejledning: Opgavens rammer og </a:t>
            </a:r>
            <a:r>
              <a:rPr lang="da-DK" sz="3600" dirty="0" err="1"/>
              <a:t>framework</a:t>
            </a:r>
            <a:r>
              <a:rPr lang="da-DK" sz="3600" dirty="0"/>
              <a:t>)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buClr>
                <a:schemeClr val="tx1"/>
              </a:buClr>
            </a:pPr>
            <a:r>
              <a:rPr lang="da-DK" b="1" dirty="0">
                <a:solidFill>
                  <a:srgbClr val="96A370"/>
                </a:solidFill>
              </a:rPr>
              <a:t>Projektstyring og Teamwork</a:t>
            </a:r>
            <a:br>
              <a:rPr lang="da-DK" dirty="0"/>
            </a:br>
            <a:r>
              <a:rPr lang="da-DK" dirty="0"/>
              <a:t>(Samarbejdskontrakt, planlægning)</a:t>
            </a:r>
            <a:br>
              <a:rPr lang="da-DK" dirty="0"/>
            </a:br>
            <a:endParaRPr lang="da-DK" dirty="0"/>
          </a:p>
          <a:p>
            <a:pPr>
              <a:buClr>
                <a:schemeClr val="tx1"/>
              </a:buClr>
            </a:pPr>
            <a:r>
              <a:rPr lang="da-DK" b="1" dirty="0">
                <a:solidFill>
                  <a:srgbClr val="96A370"/>
                </a:solidFill>
              </a:rPr>
              <a:t>Tilgang / udviklingsmetode</a:t>
            </a:r>
            <a:br>
              <a:rPr lang="da-DK" dirty="0"/>
            </a:br>
            <a:r>
              <a:rPr lang="da-DK" dirty="0"/>
              <a:t>(Double </a:t>
            </a:r>
            <a:r>
              <a:rPr lang="da-DK" dirty="0" err="1"/>
              <a:t>diamond</a:t>
            </a:r>
            <a:r>
              <a:rPr lang="da-DK" dirty="0"/>
              <a:t>, </a:t>
            </a:r>
            <a:r>
              <a:rPr lang="da-DK" dirty="0" err="1"/>
              <a:t>prototyping</a:t>
            </a:r>
            <a:r>
              <a:rPr lang="da-DK" dirty="0"/>
              <a:t> og tests)</a:t>
            </a:r>
            <a:br>
              <a:rPr lang="da-DK" dirty="0"/>
            </a:br>
            <a:endParaRPr lang="da-DK" dirty="0"/>
          </a:p>
          <a:p>
            <a:pPr>
              <a:buClr>
                <a:schemeClr val="tx1"/>
              </a:buClr>
            </a:pPr>
            <a:r>
              <a:rPr lang="da-DK" b="1" dirty="0">
                <a:solidFill>
                  <a:srgbClr val="96A370"/>
                </a:solidFill>
              </a:rPr>
              <a:t>Research- og testdesign </a:t>
            </a:r>
            <a:br>
              <a:rPr lang="da-DK" dirty="0"/>
            </a:br>
            <a:r>
              <a:rPr lang="da-DK" dirty="0"/>
              <a:t>(Overordnet beskrivelse af jeres research- og testdesign, metodetriangulering, metodekritik) – kan skrives sammen med næste del.</a:t>
            </a:r>
            <a:br>
              <a:rPr lang="da-DK" dirty="0"/>
            </a:br>
            <a:endParaRPr lang="da-DK" dirty="0"/>
          </a:p>
          <a:p>
            <a:pPr>
              <a:buClr>
                <a:schemeClr val="tx1"/>
              </a:buClr>
            </a:pPr>
            <a:r>
              <a:rPr lang="da-DK" dirty="0"/>
              <a:t>Gennemgang og visualisering af </a:t>
            </a:r>
            <a:r>
              <a:rPr lang="da-DK" b="1" dirty="0">
                <a:solidFill>
                  <a:srgbClr val="96A370"/>
                </a:solidFill>
              </a:rPr>
              <a:t>rapportens struktur </a:t>
            </a:r>
            <a:r>
              <a:rPr lang="da-DK" dirty="0"/>
              <a:t>(afsnit/kapitler)</a:t>
            </a:r>
          </a:p>
        </p:txBody>
      </p:sp>
    </p:spTree>
    <p:extLst>
      <p:ext uri="{BB962C8B-B14F-4D97-AF65-F5344CB8AC3E}">
        <p14:creationId xmlns:p14="http://schemas.microsoft.com/office/powerpoint/2010/main" val="1491592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524000" y="-165498"/>
            <a:ext cx="10515600" cy="1325563"/>
          </a:xfrm>
        </p:spPr>
        <p:txBody>
          <a:bodyPr/>
          <a:lstStyle/>
          <a:p>
            <a:pPr algn="r"/>
            <a:r>
              <a:rPr lang="da-DK" dirty="0"/>
              <a:t>Metodeafsnit: Eksempel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a-DK"/>
          </a:p>
        </p:txBody>
      </p:sp>
      <p:pic>
        <p:nvPicPr>
          <p:cNvPr id="4" name="Billede 3"/>
          <p:cNvPicPr>
            <a:picLocks noChangeAspect="1"/>
          </p:cNvPicPr>
          <p:nvPr/>
        </p:nvPicPr>
        <p:blipFill rotWithShape="1">
          <a:blip r:embed="rId3"/>
          <a:srcRect l="41354" t="29074" r="32448" b="8518"/>
          <a:stretch/>
        </p:blipFill>
        <p:spPr>
          <a:xfrm>
            <a:off x="514350" y="223044"/>
            <a:ext cx="4791075" cy="64198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Billede 4"/>
          <p:cNvPicPr>
            <a:picLocks noChangeAspect="1"/>
          </p:cNvPicPr>
          <p:nvPr/>
        </p:nvPicPr>
        <p:blipFill rotWithShape="1">
          <a:blip r:embed="rId4"/>
          <a:srcRect l="40000" t="21019" r="33646" b="25687"/>
          <a:stretch/>
        </p:blipFill>
        <p:spPr>
          <a:xfrm>
            <a:off x="5629275" y="1160065"/>
            <a:ext cx="4819650" cy="548243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591090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Girl hands typing on laptop on wooden table at night | Econo-Courier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42" r="3010" b="8147"/>
          <a:stretch/>
        </p:blipFill>
        <p:spPr bwMode="auto">
          <a:xfrm>
            <a:off x="1" y="1"/>
            <a:ext cx="1219554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frundet rektangel 2"/>
          <p:cNvSpPr/>
          <p:nvPr/>
        </p:nvSpPr>
        <p:spPr>
          <a:xfrm>
            <a:off x="552893" y="350874"/>
            <a:ext cx="6177516" cy="6251945"/>
          </a:xfrm>
          <a:prstGeom prst="roundRect">
            <a:avLst/>
          </a:prstGeom>
          <a:solidFill>
            <a:srgbClr val="96A370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4" name="Rektangel 3"/>
          <p:cNvSpPr/>
          <p:nvPr/>
        </p:nvSpPr>
        <p:spPr>
          <a:xfrm>
            <a:off x="1348959" y="926436"/>
            <a:ext cx="5264492" cy="70480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a-DK" sz="4800" b="1" dirty="0"/>
              <a:t>Del 4</a:t>
            </a:r>
          </a:p>
          <a:p>
            <a:r>
              <a:rPr lang="da-DK" sz="4400" dirty="0"/>
              <a:t>Konklusion</a:t>
            </a:r>
          </a:p>
          <a:p>
            <a:r>
              <a:rPr lang="da-DK" sz="4400" dirty="0"/>
              <a:t>Perspektivering</a:t>
            </a:r>
          </a:p>
          <a:p>
            <a:r>
              <a:rPr lang="da-DK" sz="4400" dirty="0"/>
              <a:t>Refleksion</a:t>
            </a:r>
          </a:p>
          <a:p>
            <a:r>
              <a:rPr lang="da-DK" sz="4400" dirty="0"/>
              <a:t>Bilag</a:t>
            </a:r>
          </a:p>
          <a:p>
            <a:r>
              <a:rPr lang="da-DK" sz="4400" dirty="0"/>
              <a:t>Referencer</a:t>
            </a:r>
          </a:p>
          <a:p>
            <a:r>
              <a:rPr lang="da-DK" sz="4400" dirty="0"/>
              <a:t>Formalia</a:t>
            </a:r>
          </a:p>
          <a:p>
            <a:endParaRPr lang="da-DK" sz="4400" dirty="0"/>
          </a:p>
          <a:p>
            <a:endParaRPr lang="da-DK" sz="4800" b="1" dirty="0"/>
          </a:p>
          <a:p>
            <a:endParaRPr lang="da-DK" sz="4800" b="1" dirty="0"/>
          </a:p>
        </p:txBody>
      </p:sp>
    </p:spTree>
    <p:extLst>
      <p:ext uri="{BB962C8B-B14F-4D97-AF65-F5344CB8AC3E}">
        <p14:creationId xmlns:p14="http://schemas.microsoft.com/office/powerpoint/2010/main" val="23782364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Billede 10">
            <a:extLst>
              <a:ext uri="{FF2B5EF4-FFF2-40B4-BE49-F238E27FC236}">
                <a16:creationId xmlns:a16="http://schemas.microsoft.com/office/drawing/2014/main" id="{E6C1ABD0-000E-4A19-B0EB-CD478622360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618" t="18997" r="47460" b="140"/>
          <a:stretch/>
        </p:blipFill>
        <p:spPr>
          <a:xfrm>
            <a:off x="7448550" y="24434"/>
            <a:ext cx="4556855" cy="670294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Konklusion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>
          <a:xfrm>
            <a:off x="838200" y="1825625"/>
            <a:ext cx="5989320" cy="4351338"/>
          </a:xfrm>
        </p:spPr>
        <p:txBody>
          <a:bodyPr/>
          <a:lstStyle/>
          <a:p>
            <a:pPr marL="0" indent="0">
              <a:buNone/>
            </a:pPr>
            <a:r>
              <a:rPr lang="da-DK" dirty="0"/>
              <a:t>Kort opsummering af case (organisation og målgruppe), hvad jeres anbefalinger er - og hvad I helt </a:t>
            </a:r>
            <a:r>
              <a:rPr lang="da-DK" b="1" dirty="0">
                <a:solidFill>
                  <a:srgbClr val="96A370"/>
                </a:solidFill>
              </a:rPr>
              <a:t>konkret</a:t>
            </a:r>
            <a:r>
              <a:rPr lang="da-DK" dirty="0"/>
              <a:t> er kommet frem til.</a:t>
            </a:r>
          </a:p>
          <a:p>
            <a:endParaRPr lang="da-DK" dirty="0"/>
          </a:p>
        </p:txBody>
      </p:sp>
      <p:pic>
        <p:nvPicPr>
          <p:cNvPr id="4" name="Billede 3"/>
          <p:cNvPicPr>
            <a:picLocks noChangeAspect="1"/>
          </p:cNvPicPr>
          <p:nvPr/>
        </p:nvPicPr>
        <p:blipFill rotWithShape="1">
          <a:blip r:embed="rId4"/>
          <a:srcRect l="40521" t="65555" r="33333" b="8611"/>
          <a:stretch/>
        </p:blipFill>
        <p:spPr>
          <a:xfrm>
            <a:off x="976122" y="3776662"/>
            <a:ext cx="4781550" cy="26574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Rektangel 6"/>
          <p:cNvSpPr/>
          <p:nvPr/>
        </p:nvSpPr>
        <p:spPr>
          <a:xfrm>
            <a:off x="8391525" y="5848350"/>
            <a:ext cx="2438400" cy="781050"/>
          </a:xfrm>
          <a:prstGeom prst="rect">
            <a:avLst/>
          </a:prstGeom>
          <a:noFill/>
          <a:ln w="38100">
            <a:solidFill>
              <a:srgbClr val="96A3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8" name="Rektangel 7"/>
          <p:cNvSpPr/>
          <p:nvPr/>
        </p:nvSpPr>
        <p:spPr>
          <a:xfrm>
            <a:off x="5895594" y="4156919"/>
            <a:ext cx="657225" cy="781050"/>
          </a:xfrm>
          <a:prstGeom prst="rect">
            <a:avLst/>
          </a:prstGeom>
          <a:noFill/>
          <a:ln w="38100">
            <a:solidFill>
              <a:srgbClr val="96A3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dirty="0">
                <a:solidFill>
                  <a:schemeClr val="tx1"/>
                </a:solidFill>
              </a:rPr>
              <a:t>A/All</a:t>
            </a:r>
          </a:p>
        </p:txBody>
      </p:sp>
      <p:sp>
        <p:nvSpPr>
          <p:cNvPr id="9" name="Rektangel 8"/>
          <p:cNvSpPr/>
          <p:nvPr/>
        </p:nvSpPr>
        <p:spPr>
          <a:xfrm>
            <a:off x="5895594" y="5350720"/>
            <a:ext cx="657225" cy="781050"/>
          </a:xfrm>
          <a:prstGeom prst="rect">
            <a:avLst/>
          </a:prstGeom>
          <a:noFill/>
          <a:ln w="38100">
            <a:solidFill>
              <a:srgbClr val="96A3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10" name="Rektangel 9"/>
          <p:cNvSpPr/>
          <p:nvPr/>
        </p:nvSpPr>
        <p:spPr>
          <a:xfrm>
            <a:off x="7448550" y="4162425"/>
            <a:ext cx="533400" cy="1885950"/>
          </a:xfrm>
          <a:prstGeom prst="rect">
            <a:avLst/>
          </a:prstGeom>
          <a:noFill/>
          <a:ln w="38100">
            <a:solidFill>
              <a:srgbClr val="96A3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2" name="Rektangel 11"/>
          <p:cNvSpPr/>
          <p:nvPr/>
        </p:nvSpPr>
        <p:spPr>
          <a:xfrm>
            <a:off x="8978537" y="2157551"/>
            <a:ext cx="1851388" cy="674426"/>
          </a:xfrm>
          <a:prstGeom prst="rect">
            <a:avLst/>
          </a:prstGeom>
          <a:noFill/>
          <a:ln w="38100">
            <a:solidFill>
              <a:srgbClr val="96A3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3977069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da-DK" dirty="0"/>
              <a:t>Konklusion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a-DK" dirty="0"/>
              <a:t>D</a:t>
            </a:r>
          </a:p>
        </p:txBody>
      </p:sp>
      <p:pic>
        <p:nvPicPr>
          <p:cNvPr id="4" name="Billede 3"/>
          <p:cNvPicPr>
            <a:picLocks noChangeAspect="1"/>
          </p:cNvPicPr>
          <p:nvPr/>
        </p:nvPicPr>
        <p:blipFill rotWithShape="1">
          <a:blip r:embed="rId2"/>
          <a:srcRect l="40373" t="21759" r="33012" b="10841"/>
          <a:stretch/>
        </p:blipFill>
        <p:spPr>
          <a:xfrm>
            <a:off x="276225" y="162628"/>
            <a:ext cx="4613249" cy="657154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Billede 4"/>
          <p:cNvPicPr>
            <a:picLocks noChangeAspect="1"/>
          </p:cNvPicPr>
          <p:nvPr/>
        </p:nvPicPr>
        <p:blipFill rotWithShape="1">
          <a:blip r:embed="rId3"/>
          <a:srcRect l="40313" t="21945" r="30938" b="63889"/>
          <a:stretch/>
        </p:blipFill>
        <p:spPr>
          <a:xfrm>
            <a:off x="6657975" y="5276849"/>
            <a:ext cx="5257800" cy="145732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Rektangel 5"/>
          <p:cNvSpPr/>
          <p:nvPr/>
        </p:nvSpPr>
        <p:spPr>
          <a:xfrm>
            <a:off x="5010149" y="2034431"/>
            <a:ext cx="657225" cy="781050"/>
          </a:xfrm>
          <a:prstGeom prst="rect">
            <a:avLst/>
          </a:prstGeom>
          <a:noFill/>
          <a:ln w="38100">
            <a:solidFill>
              <a:srgbClr val="96A3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8" name="Rektangel 7"/>
          <p:cNvSpPr/>
          <p:nvPr/>
        </p:nvSpPr>
        <p:spPr>
          <a:xfrm>
            <a:off x="5010149" y="4310906"/>
            <a:ext cx="657225" cy="781050"/>
          </a:xfrm>
          <a:prstGeom prst="rect">
            <a:avLst/>
          </a:prstGeom>
          <a:noFill/>
          <a:ln w="38100">
            <a:solidFill>
              <a:srgbClr val="96A3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9" name="Rektangel 8"/>
          <p:cNvSpPr/>
          <p:nvPr/>
        </p:nvSpPr>
        <p:spPr>
          <a:xfrm>
            <a:off x="11236349" y="4347418"/>
            <a:ext cx="657225" cy="781050"/>
          </a:xfrm>
          <a:prstGeom prst="rect">
            <a:avLst/>
          </a:prstGeom>
          <a:noFill/>
          <a:ln w="38100">
            <a:solidFill>
              <a:srgbClr val="96A3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dirty="0">
                <a:solidFill>
                  <a:schemeClr val="tx1"/>
                </a:solidFill>
              </a:rPr>
              <a:t>All</a:t>
            </a:r>
          </a:p>
        </p:txBody>
      </p:sp>
    </p:spTree>
    <p:extLst>
      <p:ext uri="{BB962C8B-B14F-4D97-AF65-F5344CB8AC3E}">
        <p14:creationId xmlns:p14="http://schemas.microsoft.com/office/powerpoint/2010/main" val="31023670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Perspektivering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/>
              <a:t>Kommer efter konklusionen </a:t>
            </a:r>
            <a:br>
              <a:rPr lang="da-DK" dirty="0"/>
            </a:br>
            <a:r>
              <a:rPr lang="da-DK" dirty="0"/>
              <a:t>(dvs. når den formelle del af rapporten er afsluttet)</a:t>
            </a:r>
          </a:p>
          <a:p>
            <a:r>
              <a:rPr lang="da-DK" dirty="0"/>
              <a:t>Dette afsnit/kapitel er valgfrit, men kan give jer mulighed for at diskutere/forholde jer til følgende perspektiver:</a:t>
            </a:r>
          </a:p>
          <a:p>
            <a:pPr lvl="1"/>
            <a:r>
              <a:rPr lang="da-DK" dirty="0"/>
              <a:t>Hvad er virksomhedens næste skridt? Implementering, udvikling af næste del af løsningen, markedsføring af løsningen etc.</a:t>
            </a:r>
          </a:p>
          <a:p>
            <a:pPr lvl="1"/>
            <a:r>
              <a:rPr lang="da-DK" dirty="0"/>
              <a:t>Hvordan ville det passe med en anden målgruppe, geografi, platform etc. </a:t>
            </a:r>
            <a:br>
              <a:rPr lang="da-DK" dirty="0"/>
            </a:br>
            <a:r>
              <a:rPr lang="da-DK" dirty="0"/>
              <a:t>(det I eventuelt har valgt fra i jeres afgrænsning)</a:t>
            </a:r>
          </a:p>
          <a:p>
            <a:pPr lvl="1"/>
            <a:r>
              <a:rPr lang="da-DK" dirty="0"/>
              <a:t>Kan jeres anbefalinger/løsning bruges af andre? Kan det bredes ud?</a:t>
            </a:r>
          </a:p>
          <a:p>
            <a:pPr lvl="1"/>
            <a:r>
              <a:rPr lang="da-DK" dirty="0"/>
              <a:t>Hvad skal/bør virksomheden være opmærksom på fremadrettet? Nye trends, nye målgrupper, opfølgning ift. målsætning, justering ift. brug/respons etc.</a:t>
            </a:r>
          </a:p>
          <a:p>
            <a:pPr lvl="1"/>
            <a:endParaRPr lang="da-DK" dirty="0"/>
          </a:p>
        </p:txBody>
      </p:sp>
      <p:sp>
        <p:nvSpPr>
          <p:cNvPr id="4" name="Afrundet rektangel 3"/>
          <p:cNvSpPr/>
          <p:nvPr/>
        </p:nvSpPr>
        <p:spPr>
          <a:xfrm>
            <a:off x="298174" y="365125"/>
            <a:ext cx="11509513" cy="6085371"/>
          </a:xfrm>
          <a:prstGeom prst="roundRect">
            <a:avLst/>
          </a:prstGeom>
          <a:noFill/>
          <a:ln w="28575">
            <a:solidFill>
              <a:srgbClr val="96A37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569933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Refleksioner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/>
              <a:t>Kommer efter konklusionen </a:t>
            </a:r>
            <a:br>
              <a:rPr lang="da-DK" dirty="0"/>
            </a:br>
            <a:r>
              <a:rPr lang="da-DK" dirty="0"/>
              <a:t>(dvs. når den formelle del af rapporten er afsluttet)</a:t>
            </a:r>
          </a:p>
          <a:p>
            <a:r>
              <a:rPr lang="da-DK" dirty="0"/>
              <a:t>Dette afsnit/kapitel er valgfrit, men kan give jer mulighed for at diskutere/forholde jer til processen, jeres gruppearbejde etc.:</a:t>
            </a:r>
          </a:p>
          <a:p>
            <a:pPr lvl="1"/>
            <a:r>
              <a:rPr lang="da-DK" dirty="0"/>
              <a:t>Hvad gik skævt – og hvordan kunne det være afhjulpet?</a:t>
            </a:r>
          </a:p>
          <a:p>
            <a:pPr lvl="1"/>
            <a:r>
              <a:rPr lang="da-DK" dirty="0"/>
              <a:t>Hvad gik rigtig godt – og hvad tager I med af erfaring fremadrettet?</a:t>
            </a:r>
          </a:p>
          <a:p>
            <a:pPr lvl="1"/>
            <a:r>
              <a:rPr lang="da-DK" dirty="0"/>
              <a:t>Var der noget, I ville gribe anderledes an hvis I kunne?</a:t>
            </a:r>
          </a:p>
          <a:p>
            <a:pPr lvl="1"/>
            <a:r>
              <a:rPr lang="da-DK" dirty="0"/>
              <a:t>Etc. </a:t>
            </a:r>
          </a:p>
          <a:p>
            <a:endParaRPr lang="da-DK" dirty="0"/>
          </a:p>
        </p:txBody>
      </p:sp>
      <p:sp>
        <p:nvSpPr>
          <p:cNvPr id="4" name="Afrundet rektangel 3"/>
          <p:cNvSpPr/>
          <p:nvPr/>
        </p:nvSpPr>
        <p:spPr>
          <a:xfrm>
            <a:off x="298174" y="365125"/>
            <a:ext cx="11509513" cy="6085371"/>
          </a:xfrm>
          <a:prstGeom prst="roundRect">
            <a:avLst/>
          </a:prstGeom>
          <a:noFill/>
          <a:ln w="28575">
            <a:solidFill>
              <a:srgbClr val="96A37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156806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ktangel 6"/>
          <p:cNvSpPr/>
          <p:nvPr/>
        </p:nvSpPr>
        <p:spPr>
          <a:xfrm>
            <a:off x="838199" y="4862116"/>
            <a:ext cx="10442713" cy="1143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Brug af referencer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>
          <a:xfrm>
            <a:off x="838200" y="1825625"/>
            <a:ext cx="870336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a-DK" dirty="0"/>
              <a:t>Indsæt referencer ALLE steder, hvor I bruger en model, en metode eller en teori. </a:t>
            </a:r>
          </a:p>
          <a:p>
            <a:endParaRPr lang="da-DK" dirty="0"/>
          </a:p>
          <a:p>
            <a:pPr marL="0" indent="0">
              <a:buNone/>
            </a:pPr>
            <a:endParaRPr lang="da-DK" dirty="0"/>
          </a:p>
          <a:p>
            <a:pPr marL="0" indent="0">
              <a:buNone/>
            </a:pPr>
            <a:endParaRPr lang="da-DK" dirty="0"/>
          </a:p>
          <a:p>
            <a:pPr marL="0" indent="0">
              <a:buNone/>
            </a:pPr>
            <a:r>
              <a:rPr lang="da-DK" dirty="0"/>
              <a:t>Henvis til jeres research, test og bilag alle relevante steder.</a:t>
            </a:r>
            <a:br>
              <a:rPr lang="en-US" dirty="0"/>
            </a:br>
            <a:endParaRPr lang="en-US" dirty="0"/>
          </a:p>
          <a:p>
            <a:endParaRPr lang="en-US" dirty="0"/>
          </a:p>
          <a:p>
            <a:endParaRPr lang="da-DK" dirty="0"/>
          </a:p>
        </p:txBody>
      </p:sp>
      <p:sp>
        <p:nvSpPr>
          <p:cNvPr id="4" name="Rektangel 3"/>
          <p:cNvSpPr/>
          <p:nvPr/>
        </p:nvSpPr>
        <p:spPr>
          <a:xfrm>
            <a:off x="838200" y="2763077"/>
            <a:ext cx="10442713" cy="1143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" name="Tekstfelt 4"/>
          <p:cNvSpPr txBox="1"/>
          <p:nvPr/>
        </p:nvSpPr>
        <p:spPr>
          <a:xfrm>
            <a:off x="1124777" y="2863194"/>
            <a:ext cx="9730409" cy="1754326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Der er mange </a:t>
            </a:r>
            <a:r>
              <a:rPr lang="en-US" dirty="0" err="1">
                <a:solidFill>
                  <a:schemeClr val="bg1"/>
                </a:solidFill>
              </a:rPr>
              <a:t>antagelser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omkring</a:t>
            </a:r>
            <a:r>
              <a:rPr lang="en-US" dirty="0">
                <a:solidFill>
                  <a:schemeClr val="bg1"/>
                </a:solidFill>
              </a:rPr>
              <a:t> den </a:t>
            </a:r>
            <a:r>
              <a:rPr lang="en-US" dirty="0" err="1">
                <a:solidFill>
                  <a:schemeClr val="bg1"/>
                </a:solidFill>
              </a:rPr>
              <a:t>måde</a:t>
            </a:r>
            <a:r>
              <a:rPr lang="en-US" dirty="0">
                <a:solidFill>
                  <a:schemeClr val="bg1"/>
                </a:solidFill>
              </a:rPr>
              <a:t> vi </a:t>
            </a:r>
            <a:r>
              <a:rPr lang="en-US" dirty="0" err="1">
                <a:solidFill>
                  <a:schemeClr val="bg1"/>
                </a:solidFill>
              </a:rPr>
              <a:t>navigerer</a:t>
            </a:r>
            <a:r>
              <a:rPr lang="en-US" dirty="0">
                <a:solidFill>
                  <a:schemeClr val="bg1"/>
                </a:solidFill>
              </a:rPr>
              <a:t> på </a:t>
            </a:r>
            <a:r>
              <a:rPr lang="en-US" dirty="0" err="1">
                <a:solidFill>
                  <a:schemeClr val="bg1"/>
                </a:solidFill>
              </a:rPr>
              <a:t>en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hjemmeside</a:t>
            </a:r>
            <a:r>
              <a:rPr lang="en-US" dirty="0">
                <a:solidFill>
                  <a:schemeClr val="bg1"/>
                </a:solidFill>
              </a:rPr>
              <a:t>… (Lutz </a:t>
            </a:r>
            <a:r>
              <a:rPr lang="en-US">
                <a:solidFill>
                  <a:schemeClr val="bg1"/>
                </a:solidFill>
              </a:rPr>
              <a:t>og </a:t>
            </a:r>
            <a:r>
              <a:rPr lang="en-US" dirty="0" err="1">
                <a:solidFill>
                  <a:schemeClr val="bg1"/>
                </a:solidFill>
              </a:rPr>
              <a:t>Huitt</a:t>
            </a:r>
            <a:r>
              <a:rPr lang="en-US" dirty="0">
                <a:solidFill>
                  <a:schemeClr val="bg1"/>
                </a:solidFill>
              </a:rPr>
              <a:t>, 2004).</a:t>
            </a:r>
            <a:br>
              <a:rPr lang="en-US" dirty="0">
                <a:solidFill>
                  <a:schemeClr val="bg1"/>
                </a:solidFill>
              </a:rPr>
            </a:b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Den </a:t>
            </a:r>
            <a:r>
              <a:rPr lang="en-US" dirty="0" err="1">
                <a:solidFill>
                  <a:schemeClr val="bg1"/>
                </a:solidFill>
              </a:rPr>
              <a:t>blå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farve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symboliserer</a:t>
            </a:r>
            <a:r>
              <a:rPr lang="en-US" dirty="0">
                <a:solidFill>
                  <a:schemeClr val="bg1"/>
                </a:solidFill>
              </a:rPr>
              <a:t>…. (Hansen, 2012)</a:t>
            </a:r>
          </a:p>
          <a:p>
            <a:endParaRPr lang="da-DK" dirty="0">
              <a:solidFill>
                <a:schemeClr val="bg1"/>
              </a:solidFill>
            </a:endParaRPr>
          </a:p>
        </p:txBody>
      </p:sp>
      <p:sp>
        <p:nvSpPr>
          <p:cNvPr id="6" name="Tekstfelt 5"/>
          <p:cNvSpPr txBox="1"/>
          <p:nvPr/>
        </p:nvSpPr>
        <p:spPr>
          <a:xfrm>
            <a:off x="993913" y="4971951"/>
            <a:ext cx="5019261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For at </a:t>
            </a:r>
            <a:r>
              <a:rPr lang="en-US" dirty="0" err="1">
                <a:solidFill>
                  <a:schemeClr val="bg1"/>
                </a:solidFill>
              </a:rPr>
              <a:t>finde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frem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til</a:t>
            </a:r>
            <a:r>
              <a:rPr lang="en-US" dirty="0">
                <a:solidFill>
                  <a:schemeClr val="bg1"/>
                </a:solidFill>
              </a:rPr>
              <a:t>… </a:t>
            </a:r>
            <a:r>
              <a:rPr lang="en-US" dirty="0" err="1">
                <a:solidFill>
                  <a:schemeClr val="bg1"/>
                </a:solidFill>
              </a:rPr>
              <a:t>gennemførte</a:t>
            </a:r>
            <a:r>
              <a:rPr lang="en-US" dirty="0">
                <a:solidFill>
                  <a:schemeClr val="bg1"/>
                </a:solidFill>
              </a:rPr>
              <a:t> vi </a:t>
            </a:r>
            <a:r>
              <a:rPr lang="en-US" dirty="0" err="1">
                <a:solidFill>
                  <a:schemeClr val="bg1"/>
                </a:solidFill>
              </a:rPr>
              <a:t>seks</a:t>
            </a:r>
            <a:r>
              <a:rPr lang="en-US" dirty="0">
                <a:solidFill>
                  <a:schemeClr val="bg1"/>
                </a:solidFill>
              </a:rPr>
              <a:t> interviews med </a:t>
            </a:r>
            <a:r>
              <a:rPr lang="en-US" dirty="0" err="1">
                <a:solidFill>
                  <a:schemeClr val="bg1"/>
                </a:solidFill>
              </a:rPr>
              <a:t>forskellige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mennesker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fra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målgruppen</a:t>
            </a:r>
            <a:r>
              <a:rPr lang="en-US" dirty="0">
                <a:solidFill>
                  <a:schemeClr val="bg1"/>
                </a:solidFill>
              </a:rPr>
              <a:t>. (</a:t>
            </a:r>
            <a:r>
              <a:rPr lang="en-US" dirty="0" err="1">
                <a:solidFill>
                  <a:schemeClr val="bg1"/>
                </a:solidFill>
              </a:rPr>
              <a:t>bilag</a:t>
            </a:r>
            <a:r>
              <a:rPr lang="en-US" dirty="0">
                <a:solidFill>
                  <a:schemeClr val="bg1"/>
                </a:solidFill>
              </a:rPr>
              <a:t> 2: </a:t>
            </a:r>
            <a:r>
              <a:rPr lang="en-US" dirty="0" err="1">
                <a:solidFill>
                  <a:schemeClr val="bg1"/>
                </a:solidFill>
              </a:rPr>
              <a:t>Interviewguide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og</a:t>
            </a:r>
            <a:r>
              <a:rPr lang="en-US" dirty="0">
                <a:solidFill>
                  <a:schemeClr val="bg1"/>
                </a:solidFill>
              </a:rPr>
              <a:t> Interviews) </a:t>
            </a:r>
          </a:p>
        </p:txBody>
      </p:sp>
    </p:spTree>
    <p:extLst>
      <p:ext uri="{BB962C8B-B14F-4D97-AF65-F5344CB8AC3E}">
        <p14:creationId xmlns:p14="http://schemas.microsoft.com/office/powerpoint/2010/main" val="23706338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Bibliografi (Litteraturliste)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a-DK" dirty="0"/>
              <a:t>Brug Harvard standard</a:t>
            </a:r>
          </a:p>
          <a:p>
            <a:r>
              <a:rPr lang="da-DK" dirty="0"/>
              <a:t>Og tænk i par:</a:t>
            </a:r>
            <a:br>
              <a:rPr lang="da-DK" dirty="0"/>
            </a:br>
            <a:endParaRPr lang="da-DK" dirty="0"/>
          </a:p>
          <a:p>
            <a:pPr lvl="1"/>
            <a:r>
              <a:rPr lang="da-DK" dirty="0"/>
              <a:t>Én i teksten</a:t>
            </a:r>
          </a:p>
          <a:p>
            <a:pPr lvl="1"/>
            <a:r>
              <a:rPr lang="da-DK" dirty="0"/>
              <a:t>Én i bibliografien</a:t>
            </a:r>
          </a:p>
          <a:p>
            <a:pPr marL="457200" lvl="1" indent="0">
              <a:buNone/>
            </a:pPr>
            <a:endParaRPr lang="da-DK" dirty="0"/>
          </a:p>
        </p:txBody>
      </p:sp>
      <p:pic>
        <p:nvPicPr>
          <p:cNvPr id="5" name="Billede 4"/>
          <p:cNvPicPr>
            <a:picLocks noChangeAspect="1"/>
          </p:cNvPicPr>
          <p:nvPr/>
        </p:nvPicPr>
        <p:blipFill rotWithShape="1">
          <a:blip r:embed="rId3"/>
          <a:srcRect l="28134" t="11353" r="36531" b="11788"/>
          <a:stretch/>
        </p:blipFill>
        <p:spPr>
          <a:xfrm>
            <a:off x="6964464" y="610155"/>
            <a:ext cx="4704075" cy="575565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761390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lede 1"/>
          <p:cNvPicPr>
            <a:picLocks noChangeAspect="1"/>
          </p:cNvPicPr>
          <p:nvPr/>
        </p:nvPicPr>
        <p:blipFill rotWithShape="1">
          <a:blip r:embed="rId2"/>
          <a:srcRect l="21618" t="18997" r="47460" b="140"/>
          <a:stretch/>
        </p:blipFill>
        <p:spPr>
          <a:xfrm>
            <a:off x="3988778" y="148855"/>
            <a:ext cx="4349210" cy="6397503"/>
          </a:xfrm>
          <a:prstGeom prst="rect">
            <a:avLst/>
          </a:prstGeom>
        </p:spPr>
      </p:pic>
      <p:sp>
        <p:nvSpPr>
          <p:cNvPr id="3" name="Rektangel 2"/>
          <p:cNvSpPr/>
          <p:nvPr/>
        </p:nvSpPr>
        <p:spPr>
          <a:xfrm>
            <a:off x="5007429" y="3701142"/>
            <a:ext cx="1759131" cy="3309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394B18FD-6E3D-759A-0671-065FF4BD08E8}"/>
              </a:ext>
            </a:extLst>
          </p:cNvPr>
          <p:cNvSpPr/>
          <p:nvPr/>
        </p:nvSpPr>
        <p:spPr>
          <a:xfrm>
            <a:off x="3988778" y="1110343"/>
            <a:ext cx="979714" cy="979714"/>
          </a:xfrm>
          <a:prstGeom prst="ellipse">
            <a:avLst/>
          </a:prstGeom>
          <a:solidFill>
            <a:srgbClr val="96A3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3200" b="1" dirty="0"/>
              <a:t>1</a:t>
            </a:r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60290E90-87FB-A8C2-24BF-2AFF445F3B87}"/>
              </a:ext>
            </a:extLst>
          </p:cNvPr>
          <p:cNvSpPr/>
          <p:nvPr/>
        </p:nvSpPr>
        <p:spPr>
          <a:xfrm>
            <a:off x="10207638" y="2901042"/>
            <a:ext cx="979714" cy="979714"/>
          </a:xfrm>
          <a:prstGeom prst="ellipse">
            <a:avLst/>
          </a:prstGeom>
          <a:solidFill>
            <a:srgbClr val="96A3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3200" b="1" dirty="0"/>
              <a:t>2</a:t>
            </a:r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D33699B8-2CEF-5D0D-272E-794F780D5B5E}"/>
              </a:ext>
            </a:extLst>
          </p:cNvPr>
          <p:cNvSpPr/>
          <p:nvPr/>
        </p:nvSpPr>
        <p:spPr>
          <a:xfrm>
            <a:off x="7098208" y="2857749"/>
            <a:ext cx="979714" cy="979714"/>
          </a:xfrm>
          <a:prstGeom prst="ellipse">
            <a:avLst/>
          </a:prstGeom>
          <a:solidFill>
            <a:srgbClr val="96A3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3200" b="1" dirty="0"/>
              <a:t>3</a:t>
            </a:r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B5A72ACC-EDCD-B0E5-16CD-92DE739C0A08}"/>
              </a:ext>
            </a:extLst>
          </p:cNvPr>
          <p:cNvSpPr/>
          <p:nvPr/>
        </p:nvSpPr>
        <p:spPr>
          <a:xfrm>
            <a:off x="3009064" y="5729431"/>
            <a:ext cx="979714" cy="979714"/>
          </a:xfrm>
          <a:prstGeom prst="ellipse">
            <a:avLst/>
          </a:prstGeom>
          <a:solidFill>
            <a:srgbClr val="96A3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3200" b="1" dirty="0"/>
              <a:t>4</a:t>
            </a:r>
          </a:p>
        </p:txBody>
      </p:sp>
      <p:sp>
        <p:nvSpPr>
          <p:cNvPr id="8" name="Kantet højreparentes 7">
            <a:extLst>
              <a:ext uri="{FF2B5EF4-FFF2-40B4-BE49-F238E27FC236}">
                <a16:creationId xmlns:a16="http://schemas.microsoft.com/office/drawing/2014/main" id="{6C3E77A9-008E-4A78-E340-1A83543C89E9}"/>
              </a:ext>
            </a:extLst>
          </p:cNvPr>
          <p:cNvSpPr/>
          <p:nvPr/>
        </p:nvSpPr>
        <p:spPr>
          <a:xfrm>
            <a:off x="8886158" y="707571"/>
            <a:ext cx="1091219" cy="5366657"/>
          </a:xfrm>
          <a:prstGeom prst="righ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5004480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Bilag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da-DK" dirty="0"/>
              <a:t>Bilag handler om at kunne dokumentere jeres proces, jeres research og jeres tests (de skal derfor inkludere alle resultater, skitser, wireframes etc.)</a:t>
            </a:r>
          </a:p>
          <a:p>
            <a:r>
              <a:rPr lang="da-DK" dirty="0"/>
              <a:t>Indled jeres bilag med en bilagsliste/bilagsoversigt</a:t>
            </a:r>
          </a:p>
          <a:p>
            <a:pPr lvl="1"/>
            <a:r>
              <a:rPr lang="da-DK" dirty="0"/>
              <a:t>Bilag 1: Research og Test plan</a:t>
            </a:r>
          </a:p>
          <a:p>
            <a:pPr lvl="1"/>
            <a:r>
              <a:rPr lang="da-DK" dirty="0"/>
              <a:t>Bilag 2: Interviewguide og interviews</a:t>
            </a:r>
          </a:p>
          <a:p>
            <a:r>
              <a:rPr lang="da-DK" dirty="0"/>
              <a:t>List selve bilagslisten i jeres indholdsfortegnelse</a:t>
            </a:r>
          </a:p>
          <a:p>
            <a:r>
              <a:rPr lang="da-DK" dirty="0"/>
              <a:t>I selve rapporten beskriver i jeres research, test, proces samt opsummerer. Samtidig henviser I til det specifikke bilag, hvor vi kan se den fulde dokumentation.</a:t>
            </a:r>
          </a:p>
          <a:p>
            <a:r>
              <a:rPr lang="da-DK" dirty="0"/>
              <a:t>I bør ikke have et bilag med, som I ikke henviser til i rapporten </a:t>
            </a:r>
          </a:p>
        </p:txBody>
      </p:sp>
      <p:sp>
        <p:nvSpPr>
          <p:cNvPr id="4" name="Afrundet rektangel 3"/>
          <p:cNvSpPr/>
          <p:nvPr/>
        </p:nvSpPr>
        <p:spPr>
          <a:xfrm>
            <a:off x="298174" y="365125"/>
            <a:ext cx="11509513" cy="6085371"/>
          </a:xfrm>
          <a:prstGeom prst="roundRect">
            <a:avLst/>
          </a:prstGeom>
          <a:noFill/>
          <a:ln w="28575">
            <a:solidFill>
              <a:srgbClr val="96A37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9989151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Formalia: Layout og forside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a-DK" dirty="0"/>
              <a:t>Layoutet er med til primært at sikre læsevenligheden </a:t>
            </a:r>
            <a:br>
              <a:rPr lang="da-DK" dirty="0"/>
            </a:br>
            <a:r>
              <a:rPr lang="da-DK" dirty="0"/>
              <a:t>og sekundært at give et æstetisk udtryk: </a:t>
            </a:r>
            <a:br>
              <a:rPr lang="da-DK" dirty="0"/>
            </a:br>
            <a:endParaRPr lang="da-DK" dirty="0"/>
          </a:p>
          <a:p>
            <a:pPr lvl="1"/>
            <a:r>
              <a:rPr lang="da-DK" dirty="0"/>
              <a:t>Skriftstørrelse og afstand: Sørg for at teksten er læsevenlig. Brødteksten anbefales generelt at have størrelse 11 eller 12 - og en linjeafstand på 1,15 eller 1,5. </a:t>
            </a:r>
            <a:br>
              <a:rPr lang="da-DK" dirty="0"/>
            </a:br>
            <a:endParaRPr lang="da-DK" dirty="0"/>
          </a:p>
          <a:p>
            <a:pPr lvl="1"/>
            <a:r>
              <a:rPr lang="da-DK" dirty="0"/>
              <a:t>Farver: Hvid baggrund og sort/mørkegrå tekst - men hav gerne forside, mellemsider, overskrifter, modeller og visualiseringer, der matcher den visuelle stil i jeres digitale løsning.</a:t>
            </a:r>
            <a:br>
              <a:rPr lang="da-DK" dirty="0"/>
            </a:br>
            <a:endParaRPr lang="da-DK" dirty="0"/>
          </a:p>
          <a:p>
            <a:pPr lvl="1"/>
            <a:r>
              <a:rPr lang="da-DK" dirty="0"/>
              <a:t>Sørg for at vi tydeligt kan se/læse jeres indsatte billeder, grafikker, screenshots etc.</a:t>
            </a:r>
          </a:p>
        </p:txBody>
      </p:sp>
    </p:spTree>
    <p:extLst>
      <p:ext uri="{BB962C8B-B14F-4D97-AF65-F5344CB8AC3E}">
        <p14:creationId xmlns:p14="http://schemas.microsoft.com/office/powerpoint/2010/main" val="18835775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Formalia: Layout og forside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da-DK" dirty="0"/>
              <a:t>Forside: Sørg for at alt relevant og obligatorisk info fremgår af forsiden</a:t>
            </a:r>
            <a:br>
              <a:rPr lang="da-DK" dirty="0"/>
            </a:br>
            <a:endParaRPr lang="da-DK" dirty="0"/>
          </a:p>
          <a:p>
            <a:pPr lvl="1"/>
            <a:r>
              <a:rPr lang="da-DK" dirty="0"/>
              <a:t>Projektets titel</a:t>
            </a:r>
          </a:p>
          <a:p>
            <a:pPr lvl="1"/>
            <a:r>
              <a:rPr lang="da-DK" dirty="0"/>
              <a:t>Antal anslag og normalsider</a:t>
            </a:r>
          </a:p>
          <a:p>
            <a:pPr lvl="1"/>
            <a:r>
              <a:rPr lang="da-DK" dirty="0"/>
              <a:t>Fulde navn på gruppens medlemmer</a:t>
            </a:r>
          </a:p>
          <a:p>
            <a:pPr lvl="1"/>
            <a:r>
              <a:rPr lang="da-DK" dirty="0"/>
              <a:t>Navne på jeres vejledere/undervisere</a:t>
            </a:r>
          </a:p>
          <a:p>
            <a:pPr lvl="1"/>
            <a:r>
              <a:rPr lang="da-DK" dirty="0"/>
              <a:t>URL til prototype (dobbelttjek at jeres løsning kan tilgås ved at lade andre teste jeres link) </a:t>
            </a:r>
          </a:p>
          <a:p>
            <a:pPr lvl="1"/>
            <a:endParaRPr lang="da-DK" dirty="0"/>
          </a:p>
          <a:p>
            <a:pPr marL="0" indent="0">
              <a:buNone/>
            </a:pPr>
            <a:r>
              <a:rPr lang="da-DK" dirty="0"/>
              <a:t>Endelig: Husk også en indholdsfortegnelse, at anføre sidetal, at lave dokumentet om til et PDF dokument (og sørg for at det ikke er for tungt)</a:t>
            </a:r>
          </a:p>
          <a:p>
            <a:pPr lvl="1"/>
            <a:endParaRPr lang="da-DK" dirty="0"/>
          </a:p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4435775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Girl hands typing on laptop on wooden table at night | Econo-Courier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42" r="3010" b="8147"/>
          <a:stretch/>
        </p:blipFill>
        <p:spPr bwMode="auto">
          <a:xfrm>
            <a:off x="1" y="1"/>
            <a:ext cx="1219554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frundet rektangel 2"/>
          <p:cNvSpPr/>
          <p:nvPr/>
        </p:nvSpPr>
        <p:spPr>
          <a:xfrm>
            <a:off x="552893" y="350874"/>
            <a:ext cx="6177516" cy="6251945"/>
          </a:xfrm>
          <a:prstGeom prst="roundRect">
            <a:avLst/>
          </a:prstGeom>
          <a:solidFill>
            <a:srgbClr val="96A370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4" name="Rektangel 3"/>
          <p:cNvSpPr/>
          <p:nvPr/>
        </p:nvSpPr>
        <p:spPr>
          <a:xfrm>
            <a:off x="1348959" y="926436"/>
            <a:ext cx="5264492" cy="63709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a-DK" sz="4800" b="1" dirty="0"/>
              <a:t>Del 1</a:t>
            </a:r>
          </a:p>
          <a:p>
            <a:r>
              <a:rPr lang="da-DK" sz="4400" dirty="0"/>
              <a:t>Indledning: </a:t>
            </a:r>
          </a:p>
          <a:p>
            <a:r>
              <a:rPr lang="da-DK" sz="4400" dirty="0"/>
              <a:t>Intro </a:t>
            </a:r>
          </a:p>
          <a:p>
            <a:r>
              <a:rPr lang="da-DK" sz="4400" dirty="0"/>
              <a:t>Problemstilling </a:t>
            </a:r>
          </a:p>
          <a:p>
            <a:r>
              <a:rPr lang="da-DK" sz="4400" dirty="0"/>
              <a:t>Problemformulering  </a:t>
            </a:r>
          </a:p>
          <a:p>
            <a:r>
              <a:rPr lang="da-DK" sz="4400" dirty="0"/>
              <a:t>Underspørgsmål</a:t>
            </a:r>
          </a:p>
          <a:p>
            <a:r>
              <a:rPr lang="da-DK" sz="4400" dirty="0"/>
              <a:t>Afgrænsning</a:t>
            </a:r>
          </a:p>
          <a:p>
            <a:endParaRPr lang="da-DK" sz="4800" b="1" dirty="0"/>
          </a:p>
          <a:p>
            <a:endParaRPr lang="da-DK" sz="4800" b="1" dirty="0"/>
          </a:p>
        </p:txBody>
      </p:sp>
    </p:spTree>
    <p:extLst>
      <p:ext uri="{BB962C8B-B14F-4D97-AF65-F5344CB8AC3E}">
        <p14:creationId xmlns:p14="http://schemas.microsoft.com/office/powerpoint/2010/main" val="21404143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lede 1"/>
          <p:cNvPicPr>
            <a:picLocks noChangeAspect="1"/>
          </p:cNvPicPr>
          <p:nvPr/>
        </p:nvPicPr>
        <p:blipFill rotWithShape="1">
          <a:blip r:embed="rId3"/>
          <a:srcRect l="21618" t="18997" r="55266" b="43104"/>
          <a:stretch/>
        </p:blipFill>
        <p:spPr>
          <a:xfrm>
            <a:off x="270724" y="1024855"/>
            <a:ext cx="5038123" cy="4646250"/>
          </a:xfrm>
          <a:prstGeom prst="rect">
            <a:avLst/>
          </a:prstGeom>
        </p:spPr>
      </p:pic>
      <p:sp>
        <p:nvSpPr>
          <p:cNvPr id="3" name="Højrepil 2"/>
          <p:cNvSpPr/>
          <p:nvPr/>
        </p:nvSpPr>
        <p:spPr>
          <a:xfrm>
            <a:off x="5947954" y="1959428"/>
            <a:ext cx="435429" cy="330926"/>
          </a:xfrm>
          <a:prstGeom prst="rightArrow">
            <a:avLst/>
          </a:prstGeom>
          <a:solidFill>
            <a:srgbClr val="96A3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4" name="Højrepil 3"/>
          <p:cNvSpPr/>
          <p:nvPr/>
        </p:nvSpPr>
        <p:spPr>
          <a:xfrm>
            <a:off x="5947954" y="3017054"/>
            <a:ext cx="435429" cy="330926"/>
          </a:xfrm>
          <a:prstGeom prst="rightArrow">
            <a:avLst/>
          </a:prstGeom>
          <a:solidFill>
            <a:srgbClr val="96A3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" name="Højrepil 4"/>
          <p:cNvSpPr/>
          <p:nvPr/>
        </p:nvSpPr>
        <p:spPr>
          <a:xfrm>
            <a:off x="5947953" y="4074680"/>
            <a:ext cx="435429" cy="330926"/>
          </a:xfrm>
          <a:prstGeom prst="rightArrow">
            <a:avLst/>
          </a:prstGeom>
          <a:solidFill>
            <a:srgbClr val="96A3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6" name="Tekstfelt 5"/>
          <p:cNvSpPr txBox="1"/>
          <p:nvPr/>
        </p:nvSpPr>
        <p:spPr>
          <a:xfrm>
            <a:off x="7022490" y="1715589"/>
            <a:ext cx="36140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600" dirty="0"/>
              <a:t>Tag os i hånden</a:t>
            </a:r>
            <a:br>
              <a:rPr lang="da-DK" sz="1600" dirty="0"/>
            </a:br>
            <a:r>
              <a:rPr lang="da-DK" sz="1600" dirty="0"/>
              <a:t>Væk vores nysgerrighed</a:t>
            </a:r>
            <a:br>
              <a:rPr lang="da-DK" sz="1600" dirty="0"/>
            </a:br>
            <a:r>
              <a:rPr lang="da-DK" sz="1600" dirty="0"/>
              <a:t>Giv os lyst til at læse videre </a:t>
            </a:r>
          </a:p>
        </p:txBody>
      </p:sp>
      <p:sp>
        <p:nvSpPr>
          <p:cNvPr id="7" name="Tekstfelt 6"/>
          <p:cNvSpPr txBox="1"/>
          <p:nvPr/>
        </p:nvSpPr>
        <p:spPr>
          <a:xfrm>
            <a:off x="7022489" y="2767018"/>
            <a:ext cx="36140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600" dirty="0"/>
              <a:t>Uddyb og konkretisér</a:t>
            </a:r>
            <a:br>
              <a:rPr lang="da-DK" sz="1600" dirty="0"/>
            </a:br>
            <a:r>
              <a:rPr lang="da-DK" sz="1600" dirty="0"/>
              <a:t>Udfordringer og mulighedsrum</a:t>
            </a:r>
          </a:p>
          <a:p>
            <a:r>
              <a:rPr lang="da-DK" sz="1600" dirty="0"/>
              <a:t>Belæg for jeres problemformulering</a:t>
            </a:r>
          </a:p>
        </p:txBody>
      </p:sp>
      <p:sp>
        <p:nvSpPr>
          <p:cNvPr id="8" name="Tekstfelt 7"/>
          <p:cNvSpPr txBox="1"/>
          <p:nvPr/>
        </p:nvSpPr>
        <p:spPr>
          <a:xfrm>
            <a:off x="7022488" y="3824644"/>
            <a:ext cx="43530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600" dirty="0"/>
              <a:t>Hægter sig på problemstilling</a:t>
            </a:r>
          </a:p>
          <a:p>
            <a:r>
              <a:rPr lang="da-DK" sz="1600" dirty="0"/>
              <a:t>Vær problemorienteret (ikke fokus på løsningen)</a:t>
            </a:r>
          </a:p>
          <a:p>
            <a:r>
              <a:rPr lang="da-DK" sz="1600" dirty="0"/>
              <a:t>Det skal virke selvfølgeligt (‘Nå ja</a:t>
            </a:r>
            <a:r>
              <a:rPr lang="da-DK" sz="1600"/>
              <a:t>, selvfølgelig…’)</a:t>
            </a:r>
            <a:endParaRPr lang="da-DK" sz="1600" dirty="0"/>
          </a:p>
        </p:txBody>
      </p:sp>
    </p:spTree>
    <p:extLst>
      <p:ext uri="{BB962C8B-B14F-4D97-AF65-F5344CB8AC3E}">
        <p14:creationId xmlns:p14="http://schemas.microsoft.com/office/powerpoint/2010/main" val="31544167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ktangel 11"/>
          <p:cNvSpPr/>
          <p:nvPr/>
        </p:nvSpPr>
        <p:spPr>
          <a:xfrm>
            <a:off x="0" y="0"/>
            <a:ext cx="6566399" cy="6858000"/>
          </a:xfrm>
          <a:prstGeom prst="rect">
            <a:avLst/>
          </a:prstGeom>
          <a:solidFill>
            <a:srgbClr val="96A3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Intro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>
          <a:xfrm>
            <a:off x="371475" y="4140650"/>
            <a:ext cx="4926874" cy="2528505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da-DK" sz="2000" dirty="0"/>
              <a:t>Dont: </a:t>
            </a:r>
            <a:br>
              <a:rPr lang="da-DK" sz="2000" dirty="0"/>
            </a:br>
            <a:r>
              <a:rPr lang="da-DK" sz="2000" dirty="0"/>
              <a:t>I 1887 </a:t>
            </a:r>
            <a:r>
              <a:rPr lang="da-DK" sz="2000" dirty="0" err="1"/>
              <a:t>opstartede</a:t>
            </a:r>
            <a:r>
              <a:rPr lang="da-DK" sz="2000" dirty="0"/>
              <a:t> landmanden Henry og hans hustru… ELLER - I dette projekt….</a:t>
            </a:r>
            <a:br>
              <a:rPr lang="da-DK" sz="2000" dirty="0"/>
            </a:br>
            <a:br>
              <a:rPr lang="da-DK" sz="2000" dirty="0"/>
            </a:br>
            <a:r>
              <a:rPr lang="da-DK" sz="2000" dirty="0"/>
              <a:t>Do:</a:t>
            </a:r>
            <a:br>
              <a:rPr lang="da-DK" sz="2000" dirty="0"/>
            </a:br>
            <a:r>
              <a:rPr lang="da-DK" sz="2000" dirty="0"/>
              <a:t>Lokalet er tætpakket – fyldt med unge mennesker med smarte frisurer. </a:t>
            </a:r>
            <a:br>
              <a:rPr lang="da-DK" sz="2000" dirty="0"/>
            </a:br>
            <a:r>
              <a:rPr lang="da-DK" sz="2000" dirty="0"/>
              <a:t>Det lyserøde tæppe matcher…</a:t>
            </a:r>
          </a:p>
        </p:txBody>
      </p:sp>
      <p:sp>
        <p:nvSpPr>
          <p:cNvPr id="8" name="Rektangel 7"/>
          <p:cNvSpPr/>
          <p:nvPr/>
        </p:nvSpPr>
        <p:spPr>
          <a:xfrm>
            <a:off x="-1" y="1558834"/>
            <a:ext cx="6566399" cy="240356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3" name="Tekstfelt 12"/>
          <p:cNvSpPr txBox="1"/>
          <p:nvPr/>
        </p:nvSpPr>
        <p:spPr>
          <a:xfrm>
            <a:off x="839685" y="1690688"/>
            <a:ext cx="382197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>
                <a:solidFill>
                  <a:schemeClr val="bg1"/>
                </a:solidFill>
              </a:rPr>
              <a:t>Forslag 1: </a:t>
            </a:r>
            <a:br>
              <a:rPr lang="da-DK" dirty="0">
                <a:solidFill>
                  <a:schemeClr val="bg1"/>
                </a:solidFill>
              </a:rPr>
            </a:br>
            <a:r>
              <a:rPr lang="da-DK" dirty="0">
                <a:solidFill>
                  <a:schemeClr val="bg1"/>
                </a:solidFill>
              </a:rPr>
              <a:t>Scenarie/situation </a:t>
            </a:r>
            <a:br>
              <a:rPr lang="da-DK" dirty="0">
                <a:solidFill>
                  <a:schemeClr val="bg1"/>
                </a:solidFill>
              </a:rPr>
            </a:br>
            <a:r>
              <a:rPr lang="da-DK" dirty="0">
                <a:solidFill>
                  <a:schemeClr val="bg1"/>
                </a:solidFill>
              </a:rPr>
              <a:t>(in medias res – brug </a:t>
            </a:r>
            <a:r>
              <a:rPr lang="da-DK" dirty="0" err="1">
                <a:solidFill>
                  <a:schemeClr val="bg1"/>
                </a:solidFill>
              </a:rPr>
              <a:t>storytelling</a:t>
            </a:r>
            <a:r>
              <a:rPr lang="da-DK" dirty="0">
                <a:solidFill>
                  <a:schemeClr val="bg1"/>
                </a:solidFill>
              </a:rPr>
              <a:t>)</a:t>
            </a:r>
            <a:br>
              <a:rPr lang="da-DK" dirty="0">
                <a:solidFill>
                  <a:schemeClr val="bg1"/>
                </a:solidFill>
              </a:rPr>
            </a:br>
            <a:endParaRPr lang="da-DK" dirty="0">
              <a:solidFill>
                <a:schemeClr val="bg1"/>
              </a:solidFill>
            </a:endParaRPr>
          </a:p>
          <a:p>
            <a:r>
              <a:rPr lang="da-DK" dirty="0">
                <a:solidFill>
                  <a:schemeClr val="bg1"/>
                </a:solidFill>
              </a:rPr>
              <a:t>Forslag 2: </a:t>
            </a:r>
            <a:br>
              <a:rPr lang="da-DK" dirty="0">
                <a:solidFill>
                  <a:schemeClr val="bg1"/>
                </a:solidFill>
              </a:rPr>
            </a:br>
            <a:r>
              <a:rPr lang="da-DK" dirty="0">
                <a:solidFill>
                  <a:schemeClr val="bg1"/>
                </a:solidFill>
              </a:rPr>
              <a:t>Samfund/kontekst </a:t>
            </a:r>
            <a:br>
              <a:rPr lang="da-DK" dirty="0">
                <a:solidFill>
                  <a:schemeClr val="bg1"/>
                </a:solidFill>
              </a:rPr>
            </a:br>
            <a:r>
              <a:rPr lang="da-DK" dirty="0">
                <a:solidFill>
                  <a:schemeClr val="bg1"/>
                </a:solidFill>
              </a:rPr>
              <a:t>(kulturel, forbrug, politisk, teknologisk)</a:t>
            </a:r>
          </a:p>
        </p:txBody>
      </p:sp>
      <p:pic>
        <p:nvPicPr>
          <p:cNvPr id="7" name="Billede 6"/>
          <p:cNvPicPr>
            <a:picLocks noChangeAspect="1"/>
          </p:cNvPicPr>
          <p:nvPr/>
        </p:nvPicPr>
        <p:blipFill rotWithShape="1">
          <a:blip r:embed="rId2"/>
          <a:srcRect l="28122" t="15366" r="37645" b="5418"/>
          <a:stretch/>
        </p:blipFill>
        <p:spPr>
          <a:xfrm>
            <a:off x="6923121" y="1"/>
            <a:ext cx="52688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1251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13913" y="0"/>
            <a:ext cx="10515600" cy="1325563"/>
          </a:xfrm>
        </p:spPr>
        <p:txBody>
          <a:bodyPr/>
          <a:lstStyle/>
          <a:p>
            <a:r>
              <a:rPr lang="da-DK" dirty="0"/>
              <a:t>Eksempler</a:t>
            </a:r>
          </a:p>
        </p:txBody>
      </p:sp>
      <p:pic>
        <p:nvPicPr>
          <p:cNvPr id="5" name="Billede 4" descr="Skærmklip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913" y="1066099"/>
            <a:ext cx="5061330" cy="5264597"/>
          </a:xfrm>
          <a:prstGeom prst="rect">
            <a:avLst/>
          </a:prstGeom>
        </p:spPr>
      </p:pic>
      <p:pic>
        <p:nvPicPr>
          <p:cNvPr id="6" name="Billede 5" descr="Skærmklip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2870" y="137505"/>
            <a:ext cx="6211167" cy="6573167"/>
          </a:xfrm>
          <a:prstGeom prst="rect">
            <a:avLst/>
          </a:prstGeom>
        </p:spPr>
      </p:pic>
      <p:cxnSp>
        <p:nvCxnSpPr>
          <p:cNvPr id="7" name="Lige forbindelse 6"/>
          <p:cNvCxnSpPr/>
          <p:nvPr/>
        </p:nvCxnSpPr>
        <p:spPr>
          <a:xfrm>
            <a:off x="5844209" y="137505"/>
            <a:ext cx="49695" cy="6573167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06692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Problemstilling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>
          <a:xfrm>
            <a:off x="838200" y="1825625"/>
            <a:ext cx="4916557" cy="4351338"/>
          </a:xfrm>
        </p:spPr>
        <p:txBody>
          <a:bodyPr>
            <a:normAutofit fontScale="92500" lnSpcReduction="20000"/>
          </a:bodyPr>
          <a:lstStyle/>
          <a:p>
            <a:r>
              <a:rPr lang="da-DK" dirty="0"/>
              <a:t>Her uddyber I de udfordringer, som virksomheden/ organisationen står med og/eller de muligheder, som de kunne gøre brug af/gå ind i. </a:t>
            </a:r>
            <a:br>
              <a:rPr lang="da-DK" dirty="0"/>
            </a:br>
            <a:endParaRPr lang="da-DK" dirty="0"/>
          </a:p>
          <a:p>
            <a:r>
              <a:rPr lang="da-DK" dirty="0"/>
              <a:t>Der skal være udfordringer og/eller muligheder, så I senere kan argumentere for den værdi, som I skaber.</a:t>
            </a:r>
          </a:p>
          <a:p>
            <a:pPr marL="0" indent="0">
              <a:buNone/>
            </a:pPr>
            <a:endParaRPr lang="da-DK" dirty="0"/>
          </a:p>
          <a:p>
            <a:r>
              <a:rPr lang="da-DK" dirty="0"/>
              <a:t>Problemstillingen har intet med jeres gruppe at gøre.</a:t>
            </a:r>
          </a:p>
        </p:txBody>
      </p:sp>
      <p:pic>
        <p:nvPicPr>
          <p:cNvPr id="4" name="Billede 3"/>
          <p:cNvPicPr>
            <a:picLocks noChangeAspect="1"/>
          </p:cNvPicPr>
          <p:nvPr/>
        </p:nvPicPr>
        <p:blipFill rotWithShape="1">
          <a:blip r:embed="rId3"/>
          <a:srcRect l="42083" t="20833" r="32188" b="32407"/>
          <a:stretch/>
        </p:blipFill>
        <p:spPr>
          <a:xfrm>
            <a:off x="6381749" y="858043"/>
            <a:ext cx="5203061" cy="531892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0592999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ktangel 4"/>
          <p:cNvSpPr/>
          <p:nvPr/>
        </p:nvSpPr>
        <p:spPr>
          <a:xfrm>
            <a:off x="6172200" y="0"/>
            <a:ext cx="6019800" cy="6858000"/>
          </a:xfrm>
          <a:prstGeom prst="rect">
            <a:avLst/>
          </a:prstGeom>
          <a:solidFill>
            <a:srgbClr val="96A3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Problemformulering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r>
              <a:rPr lang="da-DK" sz="2400" dirty="0"/>
              <a:t>Fremadrettet starter I altid med en </a:t>
            </a:r>
            <a:r>
              <a:rPr lang="da-DK" sz="2400" i="1" dirty="0"/>
              <a:t>foreløbig</a:t>
            </a:r>
            <a:r>
              <a:rPr lang="da-DK" sz="2400" dirty="0"/>
              <a:t> problemformulering (som skal godkendes). </a:t>
            </a:r>
          </a:p>
          <a:p>
            <a:r>
              <a:rPr lang="da-DK" sz="2400" dirty="0"/>
              <a:t>Jeres problemformulering skal tage udgangspunkt i det problem I vil løse, og ikke i den løsning, I tænker, I skal lave. </a:t>
            </a:r>
          </a:p>
          <a:p>
            <a:r>
              <a:rPr lang="da-DK" sz="2400" dirty="0"/>
              <a:t>Det er først i løbet af processen, at I finder frem til og argumenterer for hvilken løsning, der vil være relevant og skabe værdi ift. problemstillingen. </a:t>
            </a:r>
          </a:p>
          <a:p>
            <a:r>
              <a:rPr lang="da-DK" sz="2400" dirty="0"/>
              <a:t>Det er først her I bringer jeres gruppe på bane.</a:t>
            </a:r>
          </a:p>
        </p:txBody>
      </p:sp>
      <p:sp>
        <p:nvSpPr>
          <p:cNvPr id="4" name="Pladsholder til indhold 3"/>
          <p:cNvSpPr>
            <a:spLocks noGrp="1"/>
          </p:cNvSpPr>
          <p:nvPr>
            <p:ph sz="half" idx="2"/>
          </p:nvPr>
        </p:nvSpPr>
        <p:spPr>
          <a:xfrm>
            <a:off x="6591300" y="288235"/>
            <a:ext cx="5181600" cy="6241774"/>
          </a:xfrm>
          <a:noFill/>
        </p:spPr>
        <p:txBody>
          <a:bodyPr>
            <a:normAutofit fontScale="325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da-DK" sz="4500" b="1" dirty="0">
                <a:solidFill>
                  <a:schemeClr val="bg1"/>
                </a:solidFill>
              </a:rPr>
              <a:t>Tag udgangspunkt i et problem (og formål): </a:t>
            </a:r>
            <a:br>
              <a:rPr lang="da-DK" sz="4500" dirty="0">
                <a:solidFill>
                  <a:schemeClr val="bg1"/>
                </a:solidFill>
              </a:rPr>
            </a:br>
            <a:endParaRPr lang="da-DK" sz="4500" dirty="0">
              <a:solidFill>
                <a:schemeClr val="bg1"/>
              </a:solidFill>
            </a:endParaRPr>
          </a:p>
          <a:p>
            <a:pPr>
              <a:lnSpc>
                <a:spcPct val="120000"/>
              </a:lnSpc>
            </a:pPr>
            <a:r>
              <a:rPr lang="da-DK" sz="4500" dirty="0">
                <a:solidFill>
                  <a:schemeClr val="bg1"/>
                </a:solidFill>
              </a:rPr>
              <a:t>Hvordan kan vi øge trafikken på hjemmesiden...? </a:t>
            </a:r>
          </a:p>
          <a:p>
            <a:pPr>
              <a:lnSpc>
                <a:spcPct val="120000"/>
              </a:lnSpc>
            </a:pPr>
            <a:r>
              <a:rPr lang="da-DK" sz="4500" dirty="0">
                <a:solidFill>
                  <a:schemeClr val="bg1"/>
                </a:solidFill>
              </a:rPr>
              <a:t>Hvordan kan vi øge kendskabet til virksomheden...? </a:t>
            </a:r>
          </a:p>
          <a:p>
            <a:pPr>
              <a:lnSpc>
                <a:spcPct val="120000"/>
              </a:lnSpc>
            </a:pPr>
            <a:r>
              <a:rPr lang="da-DK" sz="4500" dirty="0">
                <a:solidFill>
                  <a:schemeClr val="bg1"/>
                </a:solidFill>
              </a:rPr>
              <a:t>Hvordan kan vi arbejde med at skabe tilslutning til en xxx sag...? </a:t>
            </a:r>
          </a:p>
          <a:p>
            <a:pPr>
              <a:lnSpc>
                <a:spcPct val="120000"/>
              </a:lnSpc>
            </a:pPr>
            <a:r>
              <a:rPr lang="da-DK" sz="4500" dirty="0">
                <a:solidFill>
                  <a:schemeClr val="bg1"/>
                </a:solidFill>
              </a:rPr>
              <a:t>Hvordan kan vi gøre branduniverset mere genkendeligt...? </a:t>
            </a:r>
          </a:p>
          <a:p>
            <a:pPr>
              <a:lnSpc>
                <a:spcPct val="120000"/>
              </a:lnSpc>
            </a:pPr>
            <a:r>
              <a:rPr lang="da-DK" sz="4500" dirty="0">
                <a:solidFill>
                  <a:schemeClr val="bg1"/>
                </a:solidFill>
              </a:rPr>
              <a:t>Hvordan kan vi styrke deres digitale tilstedeværelse for at tiltrække flere kunder…?</a:t>
            </a:r>
            <a:br>
              <a:rPr lang="da-DK" sz="4500" dirty="0">
                <a:solidFill>
                  <a:schemeClr val="bg1"/>
                </a:solidFill>
              </a:rPr>
            </a:br>
            <a:endParaRPr lang="da-DK" sz="4500" dirty="0">
              <a:solidFill>
                <a:schemeClr val="bg1"/>
              </a:solidFill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da-DK" sz="4500" b="1" dirty="0">
                <a:solidFill>
                  <a:schemeClr val="bg1"/>
                </a:solidFill>
              </a:rPr>
              <a:t>I skal IKKE foregribe løsningen: </a:t>
            </a:r>
          </a:p>
          <a:p>
            <a:pPr>
              <a:lnSpc>
                <a:spcPct val="120000"/>
              </a:lnSpc>
            </a:pPr>
            <a:r>
              <a:rPr lang="da-DK" sz="4500" dirty="0">
                <a:solidFill>
                  <a:schemeClr val="bg1"/>
                </a:solidFill>
              </a:rPr>
              <a:t>Vi vil udarbejde en SEO-strategi…</a:t>
            </a:r>
          </a:p>
          <a:p>
            <a:pPr>
              <a:lnSpc>
                <a:spcPct val="120000"/>
              </a:lnSpc>
            </a:pPr>
            <a:r>
              <a:rPr lang="da-DK" sz="4500" dirty="0">
                <a:solidFill>
                  <a:schemeClr val="bg1"/>
                </a:solidFill>
              </a:rPr>
              <a:t>Vi vil lave en ny hjemmeside…</a:t>
            </a:r>
          </a:p>
          <a:p>
            <a:pPr>
              <a:lnSpc>
                <a:spcPct val="120000"/>
              </a:lnSpc>
            </a:pPr>
            <a:r>
              <a:rPr lang="da-DK" sz="4500" dirty="0">
                <a:solidFill>
                  <a:schemeClr val="bg1"/>
                </a:solidFill>
              </a:rPr>
              <a:t>Vi vil lave en visuel identitet…</a:t>
            </a:r>
          </a:p>
          <a:p>
            <a:pPr>
              <a:lnSpc>
                <a:spcPct val="120000"/>
              </a:lnSpc>
            </a:pPr>
            <a:r>
              <a:rPr lang="da-DK" sz="4500" dirty="0">
                <a:solidFill>
                  <a:schemeClr val="bg1"/>
                </a:solidFill>
              </a:rPr>
              <a:t>Vi vil optimere hjemmesiden…</a:t>
            </a:r>
          </a:p>
          <a:p>
            <a:pPr marL="0" indent="0">
              <a:lnSpc>
                <a:spcPct val="120000"/>
              </a:lnSpc>
              <a:buNone/>
            </a:pPr>
            <a:endParaRPr lang="da-DK" sz="4500" dirty="0">
              <a:solidFill>
                <a:schemeClr val="bg1"/>
              </a:solidFill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da-DK" sz="4500" dirty="0">
                <a:solidFill>
                  <a:schemeClr val="bg1"/>
                </a:solidFill>
              </a:rPr>
              <a:t>Virksomhedens navn skal indgå, man skal kunne læse problemformuleringen som en slags overskrift til opgaven og forstå hvad/ hvem den handler om.</a:t>
            </a:r>
          </a:p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4079562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" grpId="0" uiExpand="1" build="p"/>
    </p:bldLst>
  </p:timing>
</p:sld>
</file>

<file path=ppt/theme/theme1.xml><?xml version="1.0" encoding="utf-8"?>
<a:theme xmlns:a="http://schemas.openxmlformats.org/drawingml/2006/main" name="Office-tema">
  <a:themeElements>
    <a:clrScheme name="Kont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ontor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ema">
  <a:themeElements>
    <a:clrScheme name="Kont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ontor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1357</TotalTime>
  <Words>1848</Words>
  <Application>Microsoft Office PowerPoint</Application>
  <PresentationFormat>Widescreen</PresentationFormat>
  <Paragraphs>236</Paragraphs>
  <Slides>32</Slides>
  <Notes>13</Notes>
  <HiddenSlides>0</HiddenSlides>
  <MMClips>0</MMClips>
  <ScaleCrop>false</ScaleCrop>
  <HeadingPairs>
    <vt:vector size="6" baseType="variant">
      <vt:variant>
        <vt:lpstr>Benyttede skrifttyper</vt:lpstr>
      </vt:variant>
      <vt:variant>
        <vt:i4>3</vt:i4>
      </vt:variant>
      <vt:variant>
        <vt:lpstr>Tema</vt:lpstr>
      </vt:variant>
      <vt:variant>
        <vt:i4>1</vt:i4>
      </vt:variant>
      <vt:variant>
        <vt:lpstr>Slidetitler</vt:lpstr>
      </vt:variant>
      <vt:variant>
        <vt:i4>32</vt:i4>
      </vt:variant>
    </vt:vector>
  </HeadingPairs>
  <TitlesOfParts>
    <vt:vector size="36" baseType="lpstr">
      <vt:lpstr>Arial</vt:lpstr>
      <vt:lpstr>Calibri</vt:lpstr>
      <vt:lpstr>Calibri Light</vt:lpstr>
      <vt:lpstr>Office-tema</vt:lpstr>
      <vt:lpstr>Rapportskrivning</vt:lpstr>
      <vt:lpstr>Dagens agenda</vt:lpstr>
      <vt:lpstr>PowerPoint-præsentation</vt:lpstr>
      <vt:lpstr>PowerPoint-præsentation</vt:lpstr>
      <vt:lpstr>PowerPoint-præsentation</vt:lpstr>
      <vt:lpstr>Intro</vt:lpstr>
      <vt:lpstr>Eksempler</vt:lpstr>
      <vt:lpstr>Problemstilling</vt:lpstr>
      <vt:lpstr>Problemformulering</vt:lpstr>
      <vt:lpstr>Eksempler (til fremtidig inspiration)</vt:lpstr>
      <vt:lpstr>Underspørgsmål</vt:lpstr>
      <vt:lpstr>Underspørgsmål ift. jeres case</vt:lpstr>
      <vt:lpstr>Afgrænsning</vt:lpstr>
      <vt:lpstr>PowerPoint-præsentation</vt:lpstr>
      <vt:lpstr>Blooms taxonomi</vt:lpstr>
      <vt:lpstr>Eksempel: VPC</vt:lpstr>
      <vt:lpstr>Akkumulering, den røde tråd og det gode flow</vt:lpstr>
      <vt:lpstr>Argumentation</vt:lpstr>
      <vt:lpstr>To eksempler fra rapporter</vt:lpstr>
      <vt:lpstr>PowerPoint-præsentation</vt:lpstr>
      <vt:lpstr>Metodeafsnit  (læsevejledning: Opgavens rammer og framework)</vt:lpstr>
      <vt:lpstr>Metodeafsnit: Eksempel</vt:lpstr>
      <vt:lpstr>PowerPoint-præsentation</vt:lpstr>
      <vt:lpstr>Konklusion</vt:lpstr>
      <vt:lpstr>Konklusion</vt:lpstr>
      <vt:lpstr>Perspektivering</vt:lpstr>
      <vt:lpstr>Refleksioner</vt:lpstr>
      <vt:lpstr>Brug af referencer</vt:lpstr>
      <vt:lpstr>Bibliografi (Litteraturliste)</vt:lpstr>
      <vt:lpstr>Bilag</vt:lpstr>
      <vt:lpstr>Formalia: Layout og forside</vt:lpstr>
      <vt:lpstr>Formalia: Layout og forside</vt:lpstr>
    </vt:vector>
  </TitlesOfParts>
  <Company>EFIF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Rapport Workshop</dc:title>
  <dc:creator>Maria Louise Bendixen (lektor – mlbe@eaaa.dk)</dc:creator>
  <cp:lastModifiedBy>Hanne Skjærlund Andersen (lektor – hasa@eaaa.dk)</cp:lastModifiedBy>
  <cp:revision>106</cp:revision>
  <dcterms:created xsi:type="dcterms:W3CDTF">2021-02-19T12:30:08Z</dcterms:created>
  <dcterms:modified xsi:type="dcterms:W3CDTF">2023-09-14T09:27:52Z</dcterms:modified>
</cp:coreProperties>
</file>